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13E011E-91C2-4D31-972A-F916E6B134D4}"/>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7B319D1C-0B9C-4384-B119-19CCC83F62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99DA04DD-D76F-4C30-AF09-48147F456235}"/>
              </a:ext>
            </a:extLst>
          </p:cNvPr>
          <p:cNvSpPr>
            <a:spLocks noGrp="1"/>
          </p:cNvSpPr>
          <p:nvPr>
            <p:ph type="dt" sz="half" idx="10"/>
          </p:nvPr>
        </p:nvSpPr>
        <p:spPr/>
        <p:txBody>
          <a:bodyPr/>
          <a:lstStyle/>
          <a:p>
            <a:fld id="{FD5A7E09-27D5-4DF5-9E2A-272D63EA0F18}" type="datetimeFigureOut">
              <a:rPr lang="hr-HR" smtClean="0"/>
              <a:t>26.10.2021.</a:t>
            </a:fld>
            <a:endParaRPr lang="hr-HR"/>
          </a:p>
        </p:txBody>
      </p:sp>
      <p:sp>
        <p:nvSpPr>
          <p:cNvPr id="5" name="Rezervirano mjesto podnožja 4">
            <a:extLst>
              <a:ext uri="{FF2B5EF4-FFF2-40B4-BE49-F238E27FC236}">
                <a16:creationId xmlns:a16="http://schemas.microsoft.com/office/drawing/2014/main" id="{5EB892B6-DCB0-4844-B8F1-972974FAE77B}"/>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F0715482-9641-4C0F-B499-238E4CD4A848}"/>
              </a:ext>
            </a:extLst>
          </p:cNvPr>
          <p:cNvSpPr>
            <a:spLocks noGrp="1"/>
          </p:cNvSpPr>
          <p:nvPr>
            <p:ph type="sldNum" sz="quarter" idx="12"/>
          </p:nvPr>
        </p:nvSpPr>
        <p:spPr/>
        <p:txBody>
          <a:bodyPr/>
          <a:lstStyle/>
          <a:p>
            <a:fld id="{6EB151E7-72BF-4C47-B4E2-C4039825E123}" type="slidenum">
              <a:rPr lang="hr-HR" smtClean="0"/>
              <a:t>‹#›</a:t>
            </a:fld>
            <a:endParaRPr lang="hr-HR"/>
          </a:p>
        </p:txBody>
      </p:sp>
    </p:spTree>
    <p:extLst>
      <p:ext uri="{BB962C8B-B14F-4D97-AF65-F5344CB8AC3E}">
        <p14:creationId xmlns:p14="http://schemas.microsoft.com/office/powerpoint/2010/main" val="2853156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38501E4-CAFC-4186-B61A-F117FA193268}"/>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307DF4CE-CAE7-4778-871F-B5F2815C96C5}"/>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36ED003C-2B54-4DD0-B3D5-B0F27523F760}"/>
              </a:ext>
            </a:extLst>
          </p:cNvPr>
          <p:cNvSpPr>
            <a:spLocks noGrp="1"/>
          </p:cNvSpPr>
          <p:nvPr>
            <p:ph type="dt" sz="half" idx="10"/>
          </p:nvPr>
        </p:nvSpPr>
        <p:spPr/>
        <p:txBody>
          <a:bodyPr/>
          <a:lstStyle/>
          <a:p>
            <a:fld id="{FD5A7E09-27D5-4DF5-9E2A-272D63EA0F18}" type="datetimeFigureOut">
              <a:rPr lang="hr-HR" smtClean="0"/>
              <a:t>26.10.2021.</a:t>
            </a:fld>
            <a:endParaRPr lang="hr-HR"/>
          </a:p>
        </p:txBody>
      </p:sp>
      <p:sp>
        <p:nvSpPr>
          <p:cNvPr id="5" name="Rezervirano mjesto podnožja 4">
            <a:extLst>
              <a:ext uri="{FF2B5EF4-FFF2-40B4-BE49-F238E27FC236}">
                <a16:creationId xmlns:a16="http://schemas.microsoft.com/office/drawing/2014/main" id="{71E9CAB0-F1C0-4322-B731-991B38C69833}"/>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BCF089A1-56CF-45DC-8AB9-16A668F0051F}"/>
              </a:ext>
            </a:extLst>
          </p:cNvPr>
          <p:cNvSpPr>
            <a:spLocks noGrp="1"/>
          </p:cNvSpPr>
          <p:nvPr>
            <p:ph type="sldNum" sz="quarter" idx="12"/>
          </p:nvPr>
        </p:nvSpPr>
        <p:spPr/>
        <p:txBody>
          <a:bodyPr/>
          <a:lstStyle/>
          <a:p>
            <a:fld id="{6EB151E7-72BF-4C47-B4E2-C4039825E123}" type="slidenum">
              <a:rPr lang="hr-HR" smtClean="0"/>
              <a:t>‹#›</a:t>
            </a:fld>
            <a:endParaRPr lang="hr-HR"/>
          </a:p>
        </p:txBody>
      </p:sp>
    </p:spTree>
    <p:extLst>
      <p:ext uri="{BB962C8B-B14F-4D97-AF65-F5344CB8AC3E}">
        <p14:creationId xmlns:p14="http://schemas.microsoft.com/office/powerpoint/2010/main" val="397823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4566F850-C52D-4A2E-A32B-6B7F5460CD52}"/>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75DFD84D-A35C-49DD-93A3-5861860915D7}"/>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2E0BA63F-4286-47F8-9630-90059D94F6A7}"/>
              </a:ext>
            </a:extLst>
          </p:cNvPr>
          <p:cNvSpPr>
            <a:spLocks noGrp="1"/>
          </p:cNvSpPr>
          <p:nvPr>
            <p:ph type="dt" sz="half" idx="10"/>
          </p:nvPr>
        </p:nvSpPr>
        <p:spPr/>
        <p:txBody>
          <a:bodyPr/>
          <a:lstStyle/>
          <a:p>
            <a:fld id="{FD5A7E09-27D5-4DF5-9E2A-272D63EA0F18}" type="datetimeFigureOut">
              <a:rPr lang="hr-HR" smtClean="0"/>
              <a:t>26.10.2021.</a:t>
            </a:fld>
            <a:endParaRPr lang="hr-HR"/>
          </a:p>
        </p:txBody>
      </p:sp>
      <p:sp>
        <p:nvSpPr>
          <p:cNvPr id="5" name="Rezervirano mjesto podnožja 4">
            <a:extLst>
              <a:ext uri="{FF2B5EF4-FFF2-40B4-BE49-F238E27FC236}">
                <a16:creationId xmlns:a16="http://schemas.microsoft.com/office/drawing/2014/main" id="{CEF1A79C-FFBA-4DAD-AFB9-A288397722E4}"/>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A827C297-85E5-4870-8142-9D8ECB2C9973}"/>
              </a:ext>
            </a:extLst>
          </p:cNvPr>
          <p:cNvSpPr>
            <a:spLocks noGrp="1"/>
          </p:cNvSpPr>
          <p:nvPr>
            <p:ph type="sldNum" sz="quarter" idx="12"/>
          </p:nvPr>
        </p:nvSpPr>
        <p:spPr/>
        <p:txBody>
          <a:bodyPr/>
          <a:lstStyle/>
          <a:p>
            <a:fld id="{6EB151E7-72BF-4C47-B4E2-C4039825E123}" type="slidenum">
              <a:rPr lang="hr-HR" smtClean="0"/>
              <a:t>‹#›</a:t>
            </a:fld>
            <a:endParaRPr lang="hr-HR"/>
          </a:p>
        </p:txBody>
      </p:sp>
    </p:spTree>
    <p:extLst>
      <p:ext uri="{BB962C8B-B14F-4D97-AF65-F5344CB8AC3E}">
        <p14:creationId xmlns:p14="http://schemas.microsoft.com/office/powerpoint/2010/main" val="3353051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5F2B636-DB24-455F-AAD1-FB7F53ED4B87}"/>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E1EED84C-BB18-4E99-90B2-082CF09DD5D0}"/>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5C791FBD-7F9F-4648-8401-34592FCAE848}"/>
              </a:ext>
            </a:extLst>
          </p:cNvPr>
          <p:cNvSpPr>
            <a:spLocks noGrp="1"/>
          </p:cNvSpPr>
          <p:nvPr>
            <p:ph type="dt" sz="half" idx="10"/>
          </p:nvPr>
        </p:nvSpPr>
        <p:spPr/>
        <p:txBody>
          <a:bodyPr/>
          <a:lstStyle/>
          <a:p>
            <a:fld id="{FD5A7E09-27D5-4DF5-9E2A-272D63EA0F18}" type="datetimeFigureOut">
              <a:rPr lang="hr-HR" smtClean="0"/>
              <a:t>26.10.2021.</a:t>
            </a:fld>
            <a:endParaRPr lang="hr-HR"/>
          </a:p>
        </p:txBody>
      </p:sp>
      <p:sp>
        <p:nvSpPr>
          <p:cNvPr id="5" name="Rezervirano mjesto podnožja 4">
            <a:extLst>
              <a:ext uri="{FF2B5EF4-FFF2-40B4-BE49-F238E27FC236}">
                <a16:creationId xmlns:a16="http://schemas.microsoft.com/office/drawing/2014/main" id="{05B606DF-0A1E-4D2F-A55B-BF00A0E7DC81}"/>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01F44524-35CA-4D6D-A6A3-AC6D13905204}"/>
              </a:ext>
            </a:extLst>
          </p:cNvPr>
          <p:cNvSpPr>
            <a:spLocks noGrp="1"/>
          </p:cNvSpPr>
          <p:nvPr>
            <p:ph type="sldNum" sz="quarter" idx="12"/>
          </p:nvPr>
        </p:nvSpPr>
        <p:spPr/>
        <p:txBody>
          <a:bodyPr/>
          <a:lstStyle/>
          <a:p>
            <a:fld id="{6EB151E7-72BF-4C47-B4E2-C4039825E123}" type="slidenum">
              <a:rPr lang="hr-HR" smtClean="0"/>
              <a:t>‹#›</a:t>
            </a:fld>
            <a:endParaRPr lang="hr-HR"/>
          </a:p>
        </p:txBody>
      </p:sp>
    </p:spTree>
    <p:extLst>
      <p:ext uri="{BB962C8B-B14F-4D97-AF65-F5344CB8AC3E}">
        <p14:creationId xmlns:p14="http://schemas.microsoft.com/office/powerpoint/2010/main" val="107607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58C7901-D1F2-43E9-A3B5-C094F6BD3D8B}"/>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E3765010-2D83-4D8C-9449-A26758E779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6C7AEF63-D60C-4EC0-99E8-2C8BDC86C6C7}"/>
              </a:ext>
            </a:extLst>
          </p:cNvPr>
          <p:cNvSpPr>
            <a:spLocks noGrp="1"/>
          </p:cNvSpPr>
          <p:nvPr>
            <p:ph type="dt" sz="half" idx="10"/>
          </p:nvPr>
        </p:nvSpPr>
        <p:spPr/>
        <p:txBody>
          <a:bodyPr/>
          <a:lstStyle/>
          <a:p>
            <a:fld id="{FD5A7E09-27D5-4DF5-9E2A-272D63EA0F18}" type="datetimeFigureOut">
              <a:rPr lang="hr-HR" smtClean="0"/>
              <a:t>26.10.2021.</a:t>
            </a:fld>
            <a:endParaRPr lang="hr-HR"/>
          </a:p>
        </p:txBody>
      </p:sp>
      <p:sp>
        <p:nvSpPr>
          <p:cNvPr id="5" name="Rezervirano mjesto podnožja 4">
            <a:extLst>
              <a:ext uri="{FF2B5EF4-FFF2-40B4-BE49-F238E27FC236}">
                <a16:creationId xmlns:a16="http://schemas.microsoft.com/office/drawing/2014/main" id="{1C089A51-E4ED-45B2-965F-95BD4166A864}"/>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B0E0B5C8-8085-4B01-8ECF-F2D267BC207E}"/>
              </a:ext>
            </a:extLst>
          </p:cNvPr>
          <p:cNvSpPr>
            <a:spLocks noGrp="1"/>
          </p:cNvSpPr>
          <p:nvPr>
            <p:ph type="sldNum" sz="quarter" idx="12"/>
          </p:nvPr>
        </p:nvSpPr>
        <p:spPr/>
        <p:txBody>
          <a:bodyPr/>
          <a:lstStyle/>
          <a:p>
            <a:fld id="{6EB151E7-72BF-4C47-B4E2-C4039825E123}" type="slidenum">
              <a:rPr lang="hr-HR" smtClean="0"/>
              <a:t>‹#›</a:t>
            </a:fld>
            <a:endParaRPr lang="hr-HR"/>
          </a:p>
        </p:txBody>
      </p:sp>
    </p:spTree>
    <p:extLst>
      <p:ext uri="{BB962C8B-B14F-4D97-AF65-F5344CB8AC3E}">
        <p14:creationId xmlns:p14="http://schemas.microsoft.com/office/powerpoint/2010/main" val="396932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C76B94A-DEDE-438F-93AF-A577B5519284}"/>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1868C895-DEFC-44E2-B542-9C37472E9427}"/>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231E3F33-CE58-4BE6-86B8-2DF7CC9880A0}"/>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2E220118-FE37-4454-8F37-CA585C966927}"/>
              </a:ext>
            </a:extLst>
          </p:cNvPr>
          <p:cNvSpPr>
            <a:spLocks noGrp="1"/>
          </p:cNvSpPr>
          <p:nvPr>
            <p:ph type="dt" sz="half" idx="10"/>
          </p:nvPr>
        </p:nvSpPr>
        <p:spPr/>
        <p:txBody>
          <a:bodyPr/>
          <a:lstStyle/>
          <a:p>
            <a:fld id="{FD5A7E09-27D5-4DF5-9E2A-272D63EA0F18}" type="datetimeFigureOut">
              <a:rPr lang="hr-HR" smtClean="0"/>
              <a:t>26.10.2021.</a:t>
            </a:fld>
            <a:endParaRPr lang="hr-HR"/>
          </a:p>
        </p:txBody>
      </p:sp>
      <p:sp>
        <p:nvSpPr>
          <p:cNvPr id="6" name="Rezervirano mjesto podnožja 5">
            <a:extLst>
              <a:ext uri="{FF2B5EF4-FFF2-40B4-BE49-F238E27FC236}">
                <a16:creationId xmlns:a16="http://schemas.microsoft.com/office/drawing/2014/main" id="{40E8E283-8846-4D59-B4F9-2650A494A664}"/>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B72B588F-D9E9-498F-A8F1-0BB7E776818A}"/>
              </a:ext>
            </a:extLst>
          </p:cNvPr>
          <p:cNvSpPr>
            <a:spLocks noGrp="1"/>
          </p:cNvSpPr>
          <p:nvPr>
            <p:ph type="sldNum" sz="quarter" idx="12"/>
          </p:nvPr>
        </p:nvSpPr>
        <p:spPr/>
        <p:txBody>
          <a:bodyPr/>
          <a:lstStyle/>
          <a:p>
            <a:fld id="{6EB151E7-72BF-4C47-B4E2-C4039825E123}" type="slidenum">
              <a:rPr lang="hr-HR" smtClean="0"/>
              <a:t>‹#›</a:t>
            </a:fld>
            <a:endParaRPr lang="hr-HR"/>
          </a:p>
        </p:txBody>
      </p:sp>
    </p:spTree>
    <p:extLst>
      <p:ext uri="{BB962C8B-B14F-4D97-AF65-F5344CB8AC3E}">
        <p14:creationId xmlns:p14="http://schemas.microsoft.com/office/powerpoint/2010/main" val="2157966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B02197D-F62B-48A3-B446-C6E2B6D2E01E}"/>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63BE93B1-C8C6-4D46-AE38-4AC39B9F39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93D9DBB8-E4B1-4411-AE46-25310E9FE06C}"/>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3148D595-1003-4522-BB75-ED6E028CD2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1D7510E9-B703-48BA-8976-5EE9E76A8733}"/>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714BABA4-2EF5-4978-97AA-39B696858780}"/>
              </a:ext>
            </a:extLst>
          </p:cNvPr>
          <p:cNvSpPr>
            <a:spLocks noGrp="1"/>
          </p:cNvSpPr>
          <p:nvPr>
            <p:ph type="dt" sz="half" idx="10"/>
          </p:nvPr>
        </p:nvSpPr>
        <p:spPr/>
        <p:txBody>
          <a:bodyPr/>
          <a:lstStyle/>
          <a:p>
            <a:fld id="{FD5A7E09-27D5-4DF5-9E2A-272D63EA0F18}" type="datetimeFigureOut">
              <a:rPr lang="hr-HR" smtClean="0"/>
              <a:t>26.10.2021.</a:t>
            </a:fld>
            <a:endParaRPr lang="hr-HR"/>
          </a:p>
        </p:txBody>
      </p:sp>
      <p:sp>
        <p:nvSpPr>
          <p:cNvPr id="8" name="Rezervirano mjesto podnožja 7">
            <a:extLst>
              <a:ext uri="{FF2B5EF4-FFF2-40B4-BE49-F238E27FC236}">
                <a16:creationId xmlns:a16="http://schemas.microsoft.com/office/drawing/2014/main" id="{CB7551D2-2465-44B6-B802-0E96EB4A03C9}"/>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6970DA13-78C9-41BB-A06D-2549A044B40E}"/>
              </a:ext>
            </a:extLst>
          </p:cNvPr>
          <p:cNvSpPr>
            <a:spLocks noGrp="1"/>
          </p:cNvSpPr>
          <p:nvPr>
            <p:ph type="sldNum" sz="quarter" idx="12"/>
          </p:nvPr>
        </p:nvSpPr>
        <p:spPr/>
        <p:txBody>
          <a:bodyPr/>
          <a:lstStyle/>
          <a:p>
            <a:fld id="{6EB151E7-72BF-4C47-B4E2-C4039825E123}" type="slidenum">
              <a:rPr lang="hr-HR" smtClean="0"/>
              <a:t>‹#›</a:t>
            </a:fld>
            <a:endParaRPr lang="hr-HR"/>
          </a:p>
        </p:txBody>
      </p:sp>
    </p:spTree>
    <p:extLst>
      <p:ext uri="{BB962C8B-B14F-4D97-AF65-F5344CB8AC3E}">
        <p14:creationId xmlns:p14="http://schemas.microsoft.com/office/powerpoint/2010/main" val="3705560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7BDE82F-FE62-4ED9-9F01-8E3D96CFAEF0}"/>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41D24F89-8674-4AED-9A51-7BA09BD95504}"/>
              </a:ext>
            </a:extLst>
          </p:cNvPr>
          <p:cNvSpPr>
            <a:spLocks noGrp="1"/>
          </p:cNvSpPr>
          <p:nvPr>
            <p:ph type="dt" sz="half" idx="10"/>
          </p:nvPr>
        </p:nvSpPr>
        <p:spPr/>
        <p:txBody>
          <a:bodyPr/>
          <a:lstStyle/>
          <a:p>
            <a:fld id="{FD5A7E09-27D5-4DF5-9E2A-272D63EA0F18}" type="datetimeFigureOut">
              <a:rPr lang="hr-HR" smtClean="0"/>
              <a:t>26.10.2021.</a:t>
            </a:fld>
            <a:endParaRPr lang="hr-HR"/>
          </a:p>
        </p:txBody>
      </p:sp>
      <p:sp>
        <p:nvSpPr>
          <p:cNvPr id="4" name="Rezervirano mjesto podnožja 3">
            <a:extLst>
              <a:ext uri="{FF2B5EF4-FFF2-40B4-BE49-F238E27FC236}">
                <a16:creationId xmlns:a16="http://schemas.microsoft.com/office/drawing/2014/main" id="{7435DBB4-BDDC-4C09-823C-35615A069F67}"/>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5C119709-88B8-436E-9E7E-68990D0A65CA}"/>
              </a:ext>
            </a:extLst>
          </p:cNvPr>
          <p:cNvSpPr>
            <a:spLocks noGrp="1"/>
          </p:cNvSpPr>
          <p:nvPr>
            <p:ph type="sldNum" sz="quarter" idx="12"/>
          </p:nvPr>
        </p:nvSpPr>
        <p:spPr/>
        <p:txBody>
          <a:bodyPr/>
          <a:lstStyle/>
          <a:p>
            <a:fld id="{6EB151E7-72BF-4C47-B4E2-C4039825E123}" type="slidenum">
              <a:rPr lang="hr-HR" smtClean="0"/>
              <a:t>‹#›</a:t>
            </a:fld>
            <a:endParaRPr lang="hr-HR"/>
          </a:p>
        </p:txBody>
      </p:sp>
    </p:spTree>
    <p:extLst>
      <p:ext uri="{BB962C8B-B14F-4D97-AF65-F5344CB8AC3E}">
        <p14:creationId xmlns:p14="http://schemas.microsoft.com/office/powerpoint/2010/main" val="3466918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3079DED6-01A3-4A90-B244-22C9B3CC08E3}"/>
              </a:ext>
            </a:extLst>
          </p:cNvPr>
          <p:cNvSpPr>
            <a:spLocks noGrp="1"/>
          </p:cNvSpPr>
          <p:nvPr>
            <p:ph type="dt" sz="half" idx="10"/>
          </p:nvPr>
        </p:nvSpPr>
        <p:spPr/>
        <p:txBody>
          <a:bodyPr/>
          <a:lstStyle/>
          <a:p>
            <a:fld id="{FD5A7E09-27D5-4DF5-9E2A-272D63EA0F18}" type="datetimeFigureOut">
              <a:rPr lang="hr-HR" smtClean="0"/>
              <a:t>26.10.2021.</a:t>
            </a:fld>
            <a:endParaRPr lang="hr-HR"/>
          </a:p>
        </p:txBody>
      </p:sp>
      <p:sp>
        <p:nvSpPr>
          <p:cNvPr id="3" name="Rezervirano mjesto podnožja 2">
            <a:extLst>
              <a:ext uri="{FF2B5EF4-FFF2-40B4-BE49-F238E27FC236}">
                <a16:creationId xmlns:a16="http://schemas.microsoft.com/office/drawing/2014/main" id="{7EFBE0EF-B98E-4E08-86C1-406840DDA2FA}"/>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04F952CD-945A-4BE7-BC63-178CCA75882B}"/>
              </a:ext>
            </a:extLst>
          </p:cNvPr>
          <p:cNvSpPr>
            <a:spLocks noGrp="1"/>
          </p:cNvSpPr>
          <p:nvPr>
            <p:ph type="sldNum" sz="quarter" idx="12"/>
          </p:nvPr>
        </p:nvSpPr>
        <p:spPr/>
        <p:txBody>
          <a:bodyPr/>
          <a:lstStyle/>
          <a:p>
            <a:fld id="{6EB151E7-72BF-4C47-B4E2-C4039825E123}" type="slidenum">
              <a:rPr lang="hr-HR" smtClean="0"/>
              <a:t>‹#›</a:t>
            </a:fld>
            <a:endParaRPr lang="hr-HR"/>
          </a:p>
        </p:txBody>
      </p:sp>
    </p:spTree>
    <p:extLst>
      <p:ext uri="{BB962C8B-B14F-4D97-AF65-F5344CB8AC3E}">
        <p14:creationId xmlns:p14="http://schemas.microsoft.com/office/powerpoint/2010/main" val="1422870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377E720-6B98-420B-AE50-FD85E16E15FF}"/>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75AFC9C9-D956-4D47-B6D7-0BD912DF1D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ED71434C-319F-49E7-8909-835C82DB8D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F224D2DA-C53B-4CE7-989C-5AA6DC31BCDB}"/>
              </a:ext>
            </a:extLst>
          </p:cNvPr>
          <p:cNvSpPr>
            <a:spLocks noGrp="1"/>
          </p:cNvSpPr>
          <p:nvPr>
            <p:ph type="dt" sz="half" idx="10"/>
          </p:nvPr>
        </p:nvSpPr>
        <p:spPr/>
        <p:txBody>
          <a:bodyPr/>
          <a:lstStyle/>
          <a:p>
            <a:fld id="{FD5A7E09-27D5-4DF5-9E2A-272D63EA0F18}" type="datetimeFigureOut">
              <a:rPr lang="hr-HR" smtClean="0"/>
              <a:t>26.10.2021.</a:t>
            </a:fld>
            <a:endParaRPr lang="hr-HR"/>
          </a:p>
        </p:txBody>
      </p:sp>
      <p:sp>
        <p:nvSpPr>
          <p:cNvPr id="6" name="Rezervirano mjesto podnožja 5">
            <a:extLst>
              <a:ext uri="{FF2B5EF4-FFF2-40B4-BE49-F238E27FC236}">
                <a16:creationId xmlns:a16="http://schemas.microsoft.com/office/drawing/2014/main" id="{97554ACA-03F2-4DCB-8DC5-10BFB79C4897}"/>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8071E48E-2475-4F79-B831-CEB5742B74FA}"/>
              </a:ext>
            </a:extLst>
          </p:cNvPr>
          <p:cNvSpPr>
            <a:spLocks noGrp="1"/>
          </p:cNvSpPr>
          <p:nvPr>
            <p:ph type="sldNum" sz="quarter" idx="12"/>
          </p:nvPr>
        </p:nvSpPr>
        <p:spPr/>
        <p:txBody>
          <a:bodyPr/>
          <a:lstStyle/>
          <a:p>
            <a:fld id="{6EB151E7-72BF-4C47-B4E2-C4039825E123}" type="slidenum">
              <a:rPr lang="hr-HR" smtClean="0"/>
              <a:t>‹#›</a:t>
            </a:fld>
            <a:endParaRPr lang="hr-HR"/>
          </a:p>
        </p:txBody>
      </p:sp>
    </p:spTree>
    <p:extLst>
      <p:ext uri="{BB962C8B-B14F-4D97-AF65-F5344CB8AC3E}">
        <p14:creationId xmlns:p14="http://schemas.microsoft.com/office/powerpoint/2010/main" val="333819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7560C0D-D07A-47A2-8337-9C7DF36B812C}"/>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51A885D9-2FF7-4FB6-96D6-FB07F8905C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E70C8055-8869-41C1-8DF2-0AD8FC8E94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C188E018-7289-48D9-8BD8-000A63468E99}"/>
              </a:ext>
            </a:extLst>
          </p:cNvPr>
          <p:cNvSpPr>
            <a:spLocks noGrp="1"/>
          </p:cNvSpPr>
          <p:nvPr>
            <p:ph type="dt" sz="half" idx="10"/>
          </p:nvPr>
        </p:nvSpPr>
        <p:spPr/>
        <p:txBody>
          <a:bodyPr/>
          <a:lstStyle/>
          <a:p>
            <a:fld id="{FD5A7E09-27D5-4DF5-9E2A-272D63EA0F18}" type="datetimeFigureOut">
              <a:rPr lang="hr-HR" smtClean="0"/>
              <a:t>26.10.2021.</a:t>
            </a:fld>
            <a:endParaRPr lang="hr-HR"/>
          </a:p>
        </p:txBody>
      </p:sp>
      <p:sp>
        <p:nvSpPr>
          <p:cNvPr id="6" name="Rezervirano mjesto podnožja 5">
            <a:extLst>
              <a:ext uri="{FF2B5EF4-FFF2-40B4-BE49-F238E27FC236}">
                <a16:creationId xmlns:a16="http://schemas.microsoft.com/office/drawing/2014/main" id="{0F81C9F0-E71A-4475-BC93-1C5AFB8F2F4A}"/>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C595D52D-1892-42A8-A259-DD5A16220ED0}"/>
              </a:ext>
            </a:extLst>
          </p:cNvPr>
          <p:cNvSpPr>
            <a:spLocks noGrp="1"/>
          </p:cNvSpPr>
          <p:nvPr>
            <p:ph type="sldNum" sz="quarter" idx="12"/>
          </p:nvPr>
        </p:nvSpPr>
        <p:spPr/>
        <p:txBody>
          <a:bodyPr/>
          <a:lstStyle/>
          <a:p>
            <a:fld id="{6EB151E7-72BF-4C47-B4E2-C4039825E123}" type="slidenum">
              <a:rPr lang="hr-HR" smtClean="0"/>
              <a:t>‹#›</a:t>
            </a:fld>
            <a:endParaRPr lang="hr-HR"/>
          </a:p>
        </p:txBody>
      </p:sp>
    </p:spTree>
    <p:extLst>
      <p:ext uri="{BB962C8B-B14F-4D97-AF65-F5344CB8AC3E}">
        <p14:creationId xmlns:p14="http://schemas.microsoft.com/office/powerpoint/2010/main" val="1998925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BCD5E0AB-EE4F-4262-9ABC-9C33CBF978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47B0D287-881F-4401-A07D-9FBB828A0A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4741B4EE-A2FA-4AFE-9243-9EAD67339E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A7E09-27D5-4DF5-9E2A-272D63EA0F18}" type="datetimeFigureOut">
              <a:rPr lang="hr-HR" smtClean="0"/>
              <a:t>26.10.2021.</a:t>
            </a:fld>
            <a:endParaRPr lang="hr-HR"/>
          </a:p>
        </p:txBody>
      </p:sp>
      <p:sp>
        <p:nvSpPr>
          <p:cNvPr id="5" name="Rezervirano mjesto podnožja 4">
            <a:extLst>
              <a:ext uri="{FF2B5EF4-FFF2-40B4-BE49-F238E27FC236}">
                <a16:creationId xmlns:a16="http://schemas.microsoft.com/office/drawing/2014/main" id="{B197E583-30DB-4000-B489-61E5E8735D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F66D194D-8943-40DD-98B1-3545BE4EB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B151E7-72BF-4C47-B4E2-C4039825E123}" type="slidenum">
              <a:rPr lang="hr-HR" smtClean="0"/>
              <a:t>‹#›</a:t>
            </a:fld>
            <a:endParaRPr lang="hr-HR"/>
          </a:p>
        </p:txBody>
      </p:sp>
    </p:spTree>
    <p:extLst>
      <p:ext uri="{BB962C8B-B14F-4D97-AF65-F5344CB8AC3E}">
        <p14:creationId xmlns:p14="http://schemas.microsoft.com/office/powerpoint/2010/main" val="3564435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6027F030-58A9-44B8-ABF5-0372D2954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9">
            <a:extLst>
              <a:ext uri="{FF2B5EF4-FFF2-40B4-BE49-F238E27FC236}">
                <a16:creationId xmlns:a16="http://schemas.microsoft.com/office/drawing/2014/main" id="{A6328306-71F0-4C12-A2D9-7C857146B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1666" y="741294"/>
            <a:ext cx="5422335" cy="5422335"/>
          </a:xfrm>
          <a:custGeom>
            <a:avLst/>
            <a:gdLst>
              <a:gd name="connsiteX0" fmla="*/ 0 w 5422335"/>
              <a:gd name="connsiteY0" fmla="*/ 539819 h 5422335"/>
              <a:gd name="connsiteX1" fmla="*/ 539819 w 5422335"/>
              <a:gd name="connsiteY1" fmla="*/ 0 h 5422335"/>
              <a:gd name="connsiteX2" fmla="*/ 5422335 w 5422335"/>
              <a:gd name="connsiteY2" fmla="*/ 0 h 5422335"/>
              <a:gd name="connsiteX3" fmla="*/ 5422335 w 5422335"/>
              <a:gd name="connsiteY3" fmla="*/ 4816159 h 5422335"/>
              <a:gd name="connsiteX4" fmla="*/ 4816159 w 5422335"/>
              <a:gd name="connsiteY4" fmla="*/ 5422335 h 5422335"/>
              <a:gd name="connsiteX5" fmla="*/ 1331251 w 5422335"/>
              <a:gd name="connsiteY5" fmla="*/ 5422335 h 5422335"/>
              <a:gd name="connsiteX6" fmla="*/ 0 w 5422335"/>
              <a:gd name="connsiteY6" fmla="*/ 4091084 h 54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2335" h="5422335">
                <a:moveTo>
                  <a:pt x="0" y="539819"/>
                </a:moveTo>
                <a:lnTo>
                  <a:pt x="539819" y="0"/>
                </a:lnTo>
                <a:lnTo>
                  <a:pt x="5422335" y="0"/>
                </a:lnTo>
                <a:lnTo>
                  <a:pt x="5422335" y="4816159"/>
                </a:lnTo>
                <a:lnTo>
                  <a:pt x="4816159" y="5422335"/>
                </a:lnTo>
                <a:lnTo>
                  <a:pt x="1331251" y="5422335"/>
                </a:lnTo>
                <a:lnTo>
                  <a:pt x="0" y="4091084"/>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11">
            <a:extLst>
              <a:ext uri="{FF2B5EF4-FFF2-40B4-BE49-F238E27FC236}">
                <a16:creationId xmlns:a16="http://schemas.microsoft.com/office/drawing/2014/main" id="{64AB010C-C307-4A53-9D97-39C6AAB2E0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917505" y="-622183"/>
            <a:ext cx="1508163" cy="1508163"/>
          </a:xfrm>
          <a:custGeom>
            <a:avLst/>
            <a:gdLst>
              <a:gd name="connsiteX0" fmla="*/ 0 w 1508163"/>
              <a:gd name="connsiteY0" fmla="*/ 1321630 h 1508163"/>
              <a:gd name="connsiteX1" fmla="*/ 1321630 w 1508163"/>
              <a:gd name="connsiteY1" fmla="*/ 0 h 1508163"/>
              <a:gd name="connsiteX2" fmla="*/ 1508163 w 1508163"/>
              <a:gd name="connsiteY2" fmla="*/ 0 h 1508163"/>
              <a:gd name="connsiteX3" fmla="*/ 1508163 w 1508163"/>
              <a:gd name="connsiteY3" fmla="*/ 1508163 h 1508163"/>
              <a:gd name="connsiteX4" fmla="*/ 0 w 1508163"/>
              <a:gd name="connsiteY4" fmla="*/ 1508163 h 150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163" h="1508163">
                <a:moveTo>
                  <a:pt x="0" y="1321630"/>
                </a:moveTo>
                <a:lnTo>
                  <a:pt x="1321630" y="0"/>
                </a:lnTo>
                <a:lnTo>
                  <a:pt x="1508163" y="0"/>
                </a:lnTo>
                <a:lnTo>
                  <a:pt x="1508163" y="1508163"/>
                </a:lnTo>
                <a:lnTo>
                  <a:pt x="0" y="150816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13">
            <a:extLst>
              <a:ext uri="{FF2B5EF4-FFF2-40B4-BE49-F238E27FC236}">
                <a16:creationId xmlns:a16="http://schemas.microsoft.com/office/drawing/2014/main" id="{3252C512-4076-456E-AD89-50B0316453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53041" y="342543"/>
            <a:ext cx="678106" cy="67810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Rectangle 15">
            <a:extLst>
              <a:ext uri="{FF2B5EF4-FFF2-40B4-BE49-F238E27FC236}">
                <a16:creationId xmlns:a16="http://schemas.microsoft.com/office/drawing/2014/main" id="{71C24C9E-C2F4-4FA4-947B-6CBAC7C3A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550345" y="2526029"/>
            <a:ext cx="1827638" cy="182763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17">
            <a:extLst>
              <a:ext uri="{FF2B5EF4-FFF2-40B4-BE49-F238E27FC236}">
                <a16:creationId xmlns:a16="http://schemas.microsoft.com/office/drawing/2014/main" id="{604B7750-FFCA-4912-AC2E-989EECC94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828903" y="2552919"/>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19">
            <a:extLst>
              <a:ext uri="{FF2B5EF4-FFF2-40B4-BE49-F238E27FC236}">
                <a16:creationId xmlns:a16="http://schemas.microsoft.com/office/drawing/2014/main" id="{52494659-52DF-4053-975B-36F06255E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463972" y="5565676"/>
            <a:ext cx="1425687" cy="1425687"/>
          </a:xfrm>
          <a:custGeom>
            <a:avLst/>
            <a:gdLst>
              <a:gd name="connsiteX0" fmla="*/ 0 w 1425687"/>
              <a:gd name="connsiteY0" fmla="*/ 0 h 1425687"/>
              <a:gd name="connsiteX1" fmla="*/ 1425687 w 1425687"/>
              <a:gd name="connsiteY1" fmla="*/ 0 h 1425687"/>
              <a:gd name="connsiteX2" fmla="*/ 1425687 w 1425687"/>
              <a:gd name="connsiteY2" fmla="*/ 819509 h 1425687"/>
              <a:gd name="connsiteX3" fmla="*/ 819509 w 1425687"/>
              <a:gd name="connsiteY3" fmla="*/ 1425687 h 1425687"/>
              <a:gd name="connsiteX4" fmla="*/ 0 w 1425687"/>
              <a:gd name="connsiteY4" fmla="*/ 1425687 h 1425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687" h="1425687">
                <a:moveTo>
                  <a:pt x="0" y="0"/>
                </a:moveTo>
                <a:lnTo>
                  <a:pt x="1425687" y="0"/>
                </a:lnTo>
                <a:lnTo>
                  <a:pt x="1425687" y="819509"/>
                </a:lnTo>
                <a:lnTo>
                  <a:pt x="819509" y="1425687"/>
                </a:lnTo>
                <a:lnTo>
                  <a:pt x="0" y="1425687"/>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21">
            <a:extLst>
              <a:ext uri="{FF2B5EF4-FFF2-40B4-BE49-F238E27FC236}">
                <a16:creationId xmlns:a16="http://schemas.microsoft.com/office/drawing/2014/main" id="{EE807326-229C-458C-BDA0-C72126216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23">
            <a:extLst>
              <a:ext uri="{FF2B5EF4-FFF2-40B4-BE49-F238E27FC236}">
                <a16:creationId xmlns:a16="http://schemas.microsoft.com/office/drawing/2014/main" id="{FCADE1D5-E79C-4CEF-BEFD-B66EFB394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Naslov 1">
            <a:extLst>
              <a:ext uri="{FF2B5EF4-FFF2-40B4-BE49-F238E27FC236}">
                <a16:creationId xmlns:a16="http://schemas.microsoft.com/office/drawing/2014/main" id="{507E792C-2CCF-4FC0-95C9-6E698C1EC9C7}"/>
              </a:ext>
            </a:extLst>
          </p:cNvPr>
          <p:cNvSpPr>
            <a:spLocks noGrp="1"/>
          </p:cNvSpPr>
          <p:nvPr>
            <p:ph type="ctrTitle"/>
          </p:nvPr>
        </p:nvSpPr>
        <p:spPr>
          <a:xfrm>
            <a:off x="3204642" y="2353641"/>
            <a:ext cx="5782716" cy="2150719"/>
          </a:xfrm>
          <a:noFill/>
        </p:spPr>
        <p:txBody>
          <a:bodyPr anchor="ctr">
            <a:normAutofit/>
          </a:bodyPr>
          <a:lstStyle/>
          <a:p>
            <a:r>
              <a:rPr lang="hr-HR" sz="3600" b="1" dirty="0">
                <a:solidFill>
                  <a:srgbClr val="080808"/>
                </a:solidFill>
              </a:rPr>
              <a:t>BASNE</a:t>
            </a:r>
          </a:p>
        </p:txBody>
      </p:sp>
      <p:sp>
        <p:nvSpPr>
          <p:cNvPr id="3" name="Podnaslov 2">
            <a:extLst>
              <a:ext uri="{FF2B5EF4-FFF2-40B4-BE49-F238E27FC236}">
                <a16:creationId xmlns:a16="http://schemas.microsoft.com/office/drawing/2014/main" id="{2329370B-12FD-4E4F-8EF3-0B9C4DB787E0}"/>
              </a:ext>
            </a:extLst>
          </p:cNvPr>
          <p:cNvSpPr>
            <a:spLocks noGrp="1"/>
          </p:cNvSpPr>
          <p:nvPr>
            <p:ph type="subTitle" idx="1"/>
          </p:nvPr>
        </p:nvSpPr>
        <p:spPr>
          <a:xfrm>
            <a:off x="4439633" y="4518923"/>
            <a:ext cx="3312734" cy="1141851"/>
          </a:xfrm>
          <a:noFill/>
        </p:spPr>
        <p:txBody>
          <a:bodyPr>
            <a:normAutofit/>
          </a:bodyPr>
          <a:lstStyle/>
          <a:p>
            <a:endParaRPr lang="hr-HR" sz="2000">
              <a:solidFill>
                <a:srgbClr val="080808"/>
              </a:solidFill>
            </a:endParaRPr>
          </a:p>
        </p:txBody>
      </p:sp>
      <p:sp>
        <p:nvSpPr>
          <p:cNvPr id="39" name="Isosceles Triangle 25">
            <a:extLst>
              <a:ext uri="{FF2B5EF4-FFF2-40B4-BE49-F238E27FC236}">
                <a16:creationId xmlns:a16="http://schemas.microsoft.com/office/drawing/2014/main" id="{54FC8EB5-1620-43B8-B816-8A91B6EAC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3866" y="5708769"/>
            <a:ext cx="2313591" cy="1156796"/>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27">
            <a:extLst>
              <a:ext uri="{FF2B5EF4-FFF2-40B4-BE49-F238E27FC236}">
                <a16:creationId xmlns:a16="http://schemas.microsoft.com/office/drawing/2014/main" id="{3D544515-9F93-4809-A102-B49C85F460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797" y="6332156"/>
            <a:ext cx="1066816" cy="533408"/>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967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DF2CA623-2AE4-4DDE-A65C-3B0ADAFBDB3B}"/>
              </a:ext>
            </a:extLst>
          </p:cNvPr>
          <p:cNvSpPr>
            <a:spLocks noGrp="1"/>
          </p:cNvSpPr>
          <p:nvPr>
            <p:ph type="title"/>
          </p:nvPr>
        </p:nvSpPr>
        <p:spPr>
          <a:xfrm>
            <a:off x="6412121" y="321734"/>
            <a:ext cx="5136412" cy="1135737"/>
          </a:xfrm>
        </p:spPr>
        <p:txBody>
          <a:bodyPr>
            <a:normAutofit/>
          </a:bodyPr>
          <a:lstStyle/>
          <a:p>
            <a:pPr marL="457200">
              <a:spcAft>
                <a:spcPts val="800"/>
              </a:spcAft>
            </a:pPr>
            <a:r>
              <a:rPr lang="hr-HR" sz="3600">
                <a:effectLst/>
                <a:latin typeface="Calibri" panose="020F0502020204030204" pitchFamily="34" charset="0"/>
                <a:ea typeface="Calibri" panose="020F0502020204030204" pitchFamily="34" charset="0"/>
                <a:cs typeface="Times New Roman" panose="02020603050405020304" pitchFamily="18" charset="0"/>
              </a:rPr>
              <a:t>VRANA I SLAVUJ</a:t>
            </a:r>
            <a:br>
              <a:rPr lang="hr-HR" sz="3600">
                <a:effectLst/>
                <a:latin typeface="Calibri" panose="020F0502020204030204" pitchFamily="34" charset="0"/>
                <a:ea typeface="Calibri" panose="020F0502020204030204" pitchFamily="34" charset="0"/>
                <a:cs typeface="Times New Roman" panose="02020603050405020304" pitchFamily="18" charset="0"/>
              </a:rPr>
            </a:br>
            <a:endParaRPr lang="hr-HR" sz="3600"/>
          </a:p>
        </p:txBody>
      </p:sp>
      <p:pic>
        <p:nvPicPr>
          <p:cNvPr id="5" name="Slika 4">
            <a:extLst>
              <a:ext uri="{FF2B5EF4-FFF2-40B4-BE49-F238E27FC236}">
                <a16:creationId xmlns:a16="http://schemas.microsoft.com/office/drawing/2014/main" id="{F4AC2FA3-DE42-43F5-9E71-19AA882BDA0D}"/>
              </a:ext>
            </a:extLst>
          </p:cNvPr>
          <p:cNvPicPr>
            <a:picLocks noChangeAspect="1"/>
          </p:cNvPicPr>
          <p:nvPr/>
        </p:nvPicPr>
        <p:blipFill>
          <a:blip r:embed="rId2"/>
          <a:stretch>
            <a:fillRect/>
          </a:stretch>
        </p:blipFill>
        <p:spPr>
          <a:xfrm>
            <a:off x="643467" y="1385459"/>
            <a:ext cx="5290720" cy="4087081"/>
          </a:xfrm>
          <a:prstGeom prst="rect">
            <a:avLst/>
          </a:prstGeom>
        </p:spPr>
      </p:pic>
      <p:grpSp>
        <p:nvGrpSpPr>
          <p:cNvPr id="12" name="Group 11">
            <a:extLst>
              <a:ext uri="{FF2B5EF4-FFF2-40B4-BE49-F238E27FC236}">
                <a16:creationId xmlns:a16="http://schemas.microsoft.com/office/drawing/2014/main" id="{4724F874-E407-41A5-918C-1CF5DF5269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1097280" cy="1097280"/>
            <a:chOff x="11094720" y="0"/>
            <a:chExt cx="1097280" cy="1097280"/>
          </a:xfrm>
        </p:grpSpPr>
        <p:sp>
          <p:nvSpPr>
            <p:cNvPr id="13" name="Isosceles Triangle 12">
              <a:extLst>
                <a:ext uri="{FF2B5EF4-FFF2-40B4-BE49-F238E27FC236}">
                  <a16:creationId xmlns:a16="http://schemas.microsoft.com/office/drawing/2014/main" id="{EBB12D3E-DD63-469B-A687-14E38AE471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CC10F17-490D-41AE-9B38-7F39AF738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zervirano mjesto sadržaja 2">
            <a:extLst>
              <a:ext uri="{FF2B5EF4-FFF2-40B4-BE49-F238E27FC236}">
                <a16:creationId xmlns:a16="http://schemas.microsoft.com/office/drawing/2014/main" id="{4FDFFA63-CE68-481A-9587-C0EC4E27FEB3}"/>
              </a:ext>
            </a:extLst>
          </p:cNvPr>
          <p:cNvSpPr>
            <a:spLocks noGrp="1"/>
          </p:cNvSpPr>
          <p:nvPr>
            <p:ph idx="1"/>
          </p:nvPr>
        </p:nvSpPr>
        <p:spPr>
          <a:xfrm>
            <a:off x="6412120" y="1782981"/>
            <a:ext cx="5136412" cy="4393982"/>
          </a:xfrm>
        </p:spPr>
        <p:txBody>
          <a:bodyPr>
            <a:normAutofit/>
          </a:bodyPr>
          <a:lstStyle/>
          <a:p>
            <a:pPr marL="0" indent="0">
              <a:buNone/>
            </a:pPr>
            <a:r>
              <a:rPr lang="hr-HR" sz="1700"/>
              <a:t>	U jednoj šumi živjeli su vrana i slavuj. Slavuj se rugao vrani kako ne zna lijepo pjevati. Vrana je pokušavala lijepo pjevati ali slavuj joj se i dalje smijao. Vrana možda nije lijepo pjevala ali je bila pametnija. Tako je jedan dan gladni orao kružio nad šumom u nadi da će naći ručak. Ugledao je vranu i slavuja. Strmoglavio se prema njima. Vrana je bila pametna i pobjegla je na vrijeme. Slavuj je pjevao i nije se obazirao. Orao je ulovio slavuja i pojeo ga.</a:t>
            </a:r>
          </a:p>
          <a:p>
            <a:endParaRPr lang="hr-HR" sz="1700"/>
          </a:p>
          <a:p>
            <a:pPr marL="0" indent="0">
              <a:buNone/>
            </a:pPr>
            <a:r>
              <a:rPr lang="hr-HR" sz="1700"/>
              <a:t>	POUKA: Ne rugaj se i ne podsmjehuj se drugome jer ne znaš kako ćeš ti proći u životu.</a:t>
            </a:r>
          </a:p>
          <a:p>
            <a:endParaRPr lang="hr-HR" sz="1700"/>
          </a:p>
          <a:p>
            <a:pPr marL="457200" lvl="1" indent="0">
              <a:buNone/>
            </a:pPr>
            <a:r>
              <a:rPr lang="hr-HR" sz="1700"/>
              <a:t>							</a:t>
            </a:r>
            <a:r>
              <a:rPr lang="hr-HR" sz="1700" i="1"/>
              <a:t>Ivan Tomljenović</a:t>
            </a:r>
          </a:p>
          <a:p>
            <a:endParaRPr lang="hr-HR" sz="1700"/>
          </a:p>
        </p:txBody>
      </p:sp>
      <p:grpSp>
        <p:nvGrpSpPr>
          <p:cNvPr id="16" name="Group 15">
            <a:extLst>
              <a:ext uri="{FF2B5EF4-FFF2-40B4-BE49-F238E27FC236}">
                <a16:creationId xmlns:a16="http://schemas.microsoft.com/office/drawing/2014/main" id="{DC8D6E3B-FFED-480F-941D-FE376375B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1581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298B56CE-D8DA-4F1A-99F8-BAE1AD88152B}"/>
              </a:ext>
            </a:extLst>
          </p:cNvPr>
          <p:cNvSpPr>
            <a:spLocks noGrp="1"/>
          </p:cNvSpPr>
          <p:nvPr>
            <p:ph type="title"/>
          </p:nvPr>
        </p:nvSpPr>
        <p:spPr>
          <a:xfrm>
            <a:off x="643467" y="321734"/>
            <a:ext cx="10905066" cy="1135737"/>
          </a:xfrm>
        </p:spPr>
        <p:txBody>
          <a:bodyPr>
            <a:normAutofit/>
          </a:bodyPr>
          <a:lstStyle/>
          <a:p>
            <a:pPr marL="457200">
              <a:spcAft>
                <a:spcPts val="800"/>
              </a:spcAft>
            </a:pPr>
            <a:r>
              <a:rPr lang="hr-HR" sz="3600" dirty="0">
                <a:effectLst/>
                <a:latin typeface="Calibri" panose="020F0502020204030204" pitchFamily="34" charset="0"/>
                <a:ea typeface="Calibri" panose="020F0502020204030204" pitchFamily="34" charset="0"/>
                <a:cs typeface="Times New Roman" panose="02020603050405020304" pitchFamily="18" charset="0"/>
              </a:rPr>
              <a:t>Basna o Suncu i Kiši</a:t>
            </a:r>
            <a:br>
              <a:rPr lang="hr-HR" sz="3600" dirty="0">
                <a:effectLst/>
                <a:latin typeface="Calibri" panose="020F0502020204030204" pitchFamily="34" charset="0"/>
                <a:ea typeface="Calibri" panose="020F0502020204030204" pitchFamily="34" charset="0"/>
                <a:cs typeface="Times New Roman" panose="02020603050405020304" pitchFamily="18" charset="0"/>
              </a:rPr>
            </a:br>
            <a:endParaRPr lang="hr-HR" sz="3600" dirty="0"/>
          </a:p>
        </p:txBody>
      </p:sp>
      <p:sp>
        <p:nvSpPr>
          <p:cNvPr id="3" name="Rezervirano mjesto sadržaja 2">
            <a:extLst>
              <a:ext uri="{FF2B5EF4-FFF2-40B4-BE49-F238E27FC236}">
                <a16:creationId xmlns:a16="http://schemas.microsoft.com/office/drawing/2014/main" id="{7D2707C8-A385-4435-A754-2F6284519E1A}"/>
              </a:ext>
            </a:extLst>
          </p:cNvPr>
          <p:cNvSpPr>
            <a:spLocks noGrp="1"/>
          </p:cNvSpPr>
          <p:nvPr>
            <p:ph idx="1"/>
          </p:nvPr>
        </p:nvSpPr>
        <p:spPr>
          <a:xfrm>
            <a:off x="643469" y="1782981"/>
            <a:ext cx="4008384" cy="4393982"/>
          </a:xfrm>
        </p:spPr>
        <p:txBody>
          <a:bodyPr>
            <a:normAutofit/>
          </a:bodyPr>
          <a:lstStyle/>
          <a:p>
            <a:pPr marL="0" indent="0">
              <a:buNone/>
            </a:pPr>
            <a:r>
              <a:rPr lang="hr-HR" sz="1100"/>
              <a:t>	Bili jednom jedna Kiša i jedno Sunce. Bili su najbolji prijatelji. Igrali su se svaki dan od sedam ujutro do šest popodne. </a:t>
            </a:r>
          </a:p>
          <a:p>
            <a:pPr marL="0" indent="0">
              <a:buNone/>
            </a:pPr>
            <a:r>
              <a:rPr lang="hr-HR" sz="1100"/>
              <a:t>	Jednog dana Sunce je u igri slučajno pogodilo Kišu. Kiša se naljutila i ispustila iz svog oblaka grmljavinu. Rekla je Suncu da više nisu prijatelji. Sunce je otišlo svojoj kući i kiša je otišla svojoj kući. </a:t>
            </a:r>
          </a:p>
          <a:p>
            <a:pPr marL="0" indent="0">
              <a:buNone/>
            </a:pPr>
            <a:r>
              <a:rPr lang="hr-HR" sz="1100"/>
              <a:t>Mama je upitala Kišu – Zašto si došla kući tako rano?</a:t>
            </a:r>
          </a:p>
          <a:p>
            <a:pPr marL="0" indent="0">
              <a:buNone/>
            </a:pPr>
            <a:r>
              <a:rPr lang="hr-HR" sz="1100"/>
              <a:t>-Sunce i ja više nismo prijatelji – odgovori joj Kiša.</a:t>
            </a:r>
          </a:p>
          <a:p>
            <a:pPr marL="0" indent="0">
              <a:buNone/>
            </a:pPr>
            <a:r>
              <a:rPr lang="hr-HR" sz="1100"/>
              <a:t>Mama joj na to kaže – Idi kod Sunca i ispričaj mu se.</a:t>
            </a:r>
          </a:p>
          <a:p>
            <a:pPr marL="0" indent="0">
              <a:buNone/>
            </a:pPr>
            <a:r>
              <a:rPr lang="hr-HR" sz="1100"/>
              <a:t>Kiša je poslušala svoju mamu, došla je Suncu i tiho rekla – Oprosti.</a:t>
            </a:r>
          </a:p>
          <a:p>
            <a:pPr marL="0" indent="0">
              <a:buNone/>
            </a:pPr>
            <a:r>
              <a:rPr lang="hr-HR" sz="1100"/>
              <a:t>Sunce joj je oprostilo i reklo Kiši – Oprosti i ti meni.</a:t>
            </a:r>
          </a:p>
          <a:p>
            <a:pPr marL="0" indent="0">
              <a:buNone/>
            </a:pPr>
            <a:r>
              <a:rPr lang="hr-HR" sz="1100"/>
              <a:t>	Tako su se Sunce i Kiša pomirili i ponovo postali najbolji prijatelji. Napravili su zajedno dugu i sve je bilo kao i prije.</a:t>
            </a:r>
          </a:p>
          <a:p>
            <a:endParaRPr lang="hr-HR" sz="1100"/>
          </a:p>
          <a:p>
            <a:pPr marL="0" indent="0">
              <a:buNone/>
            </a:pPr>
            <a:r>
              <a:rPr lang="hr-HR" sz="1100"/>
              <a:t>	POUKA: Iako je teško, ponekad treba znati reći riječ OPROSTI. </a:t>
            </a:r>
          </a:p>
          <a:p>
            <a:endParaRPr lang="hr-HR" sz="1100"/>
          </a:p>
          <a:p>
            <a:pPr marL="0" indent="0">
              <a:buNone/>
            </a:pPr>
            <a:r>
              <a:rPr lang="hr-HR" sz="1100"/>
              <a:t>							</a:t>
            </a:r>
            <a:r>
              <a:rPr lang="hr-HR" sz="1100" i="1"/>
              <a:t>Lovro Pelčić</a:t>
            </a:r>
          </a:p>
          <a:p>
            <a:endParaRPr lang="hr-HR" sz="1100"/>
          </a:p>
        </p:txBody>
      </p:sp>
      <p:grpSp>
        <p:nvGrpSpPr>
          <p:cNvPr id="12"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45"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Slika 4">
            <a:extLst>
              <a:ext uri="{FF2B5EF4-FFF2-40B4-BE49-F238E27FC236}">
                <a16:creationId xmlns:a16="http://schemas.microsoft.com/office/drawing/2014/main" id="{341590C0-AFA1-419F-9B15-C8ACDACDAA6F}"/>
              </a:ext>
            </a:extLst>
          </p:cNvPr>
          <p:cNvPicPr>
            <a:picLocks noChangeAspect="1"/>
          </p:cNvPicPr>
          <p:nvPr/>
        </p:nvPicPr>
        <p:blipFill>
          <a:blip r:embed="rId2"/>
          <a:stretch>
            <a:fillRect/>
          </a:stretch>
        </p:blipFill>
        <p:spPr>
          <a:xfrm>
            <a:off x="5295320" y="1798752"/>
            <a:ext cx="6253212" cy="4330349"/>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18790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CA87C241-F701-4515-837F-49B8FEB7A8DE}"/>
              </a:ext>
            </a:extLst>
          </p:cNvPr>
          <p:cNvSpPr>
            <a:spLocks noGrp="1"/>
          </p:cNvSpPr>
          <p:nvPr>
            <p:ph type="title"/>
          </p:nvPr>
        </p:nvSpPr>
        <p:spPr>
          <a:xfrm>
            <a:off x="643467" y="1698171"/>
            <a:ext cx="3962061" cy="4516360"/>
          </a:xfrm>
        </p:spPr>
        <p:txBody>
          <a:bodyPr anchor="t">
            <a:normAutofit/>
          </a:bodyPr>
          <a:lstStyle/>
          <a:p>
            <a:pPr marL="457200">
              <a:spcAft>
                <a:spcPts val="800"/>
              </a:spcAft>
            </a:pPr>
            <a:r>
              <a:rPr lang="hr-HR" sz="3600">
                <a:effectLst/>
                <a:latin typeface="Calibri" panose="020F0502020204030204" pitchFamily="34" charset="0"/>
                <a:ea typeface="Calibri" panose="020F0502020204030204" pitchFamily="34" charset="0"/>
                <a:cs typeface="Times New Roman" panose="02020603050405020304" pitchFamily="18" charset="0"/>
              </a:rPr>
              <a:t>ZEC I JEŽ</a:t>
            </a:r>
            <a:br>
              <a:rPr lang="hr-HR" sz="3600">
                <a:effectLst/>
                <a:latin typeface="Calibri" panose="020F0502020204030204" pitchFamily="34" charset="0"/>
                <a:ea typeface="Calibri" panose="020F0502020204030204" pitchFamily="34" charset="0"/>
                <a:cs typeface="Times New Roman" panose="02020603050405020304" pitchFamily="18" charset="0"/>
              </a:rPr>
            </a:br>
            <a:endParaRPr lang="hr-HR" sz="360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zervirano mjesto sadržaja 2">
            <a:extLst>
              <a:ext uri="{FF2B5EF4-FFF2-40B4-BE49-F238E27FC236}">
                <a16:creationId xmlns:a16="http://schemas.microsoft.com/office/drawing/2014/main" id="{1D76ED65-0A18-4B47-AC28-A743DB24DFF8}"/>
              </a:ext>
            </a:extLst>
          </p:cNvPr>
          <p:cNvSpPr>
            <a:spLocks noGrp="1"/>
          </p:cNvSpPr>
          <p:nvPr>
            <p:ph idx="1"/>
          </p:nvPr>
        </p:nvSpPr>
        <p:spPr>
          <a:xfrm>
            <a:off x="5070020" y="1698170"/>
            <a:ext cx="6478513" cy="4516361"/>
          </a:xfrm>
        </p:spPr>
        <p:txBody>
          <a:bodyPr>
            <a:normAutofit/>
          </a:bodyPr>
          <a:lstStyle/>
          <a:p>
            <a:pPr marL="0" indent="0">
              <a:buNone/>
            </a:pPr>
            <a:r>
              <a:rPr lang="hr-HR" sz="1700"/>
              <a:t>	Sva bića u šumi su voljela nedjelju jer svake nedjelje održavala utrka. Ove nedjelje to je bila utrka zeca i ježa. Njima je to bila utrka života. Sve životinje su došle gledati utrku. Krenula je. Već na početku svi su vidjeli da je zec brži. Ali zec nije shvatio utrku ozbiljno. Svaki put kad bi prestigao ježa legao bi da se malo odmori i pravio se da spava. Kad bi mu se jež približio, zec bi poskočio i potrčao dalje. Stalno je tako radio samo da se našali sa ježom. Ali kako je ta utrka završila na kraju! Pred sam kraj utrke, zec se ponovo pravio da spava. Ali ovaj put je stvarno zaspao. Maleni jež je tako prvi došao do cilja i pobijedio zeca. Sva šumska bića su se složila da je on najbrži jež u šumi.  </a:t>
            </a:r>
          </a:p>
          <a:p>
            <a:endParaRPr lang="hr-HR" sz="1700"/>
          </a:p>
          <a:p>
            <a:pPr marL="0" indent="0">
              <a:buNone/>
            </a:pPr>
            <a:r>
              <a:rPr lang="hr-HR" sz="1700"/>
              <a:t>	POUKA: Ne odustaj! Upornošću i trudom uvijek možeš stići do cilja.</a:t>
            </a:r>
          </a:p>
          <a:p>
            <a:endParaRPr lang="hr-HR" sz="1700"/>
          </a:p>
          <a:p>
            <a:pPr marL="0" indent="0">
              <a:buNone/>
            </a:pPr>
            <a:r>
              <a:rPr lang="hr-HR" sz="1700"/>
              <a:t>							</a:t>
            </a:r>
            <a:r>
              <a:rPr lang="hr-HR" sz="1700" i="1"/>
              <a:t>Patrik Matić</a:t>
            </a:r>
          </a:p>
          <a:p>
            <a:endParaRPr lang="hr-HR" sz="1700"/>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81842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Rectangle 32">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Rectangle 36">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39" name="Freeform: Shape 38">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Rezervirano mjesto sadržaja 2">
            <a:extLst>
              <a:ext uri="{FF2B5EF4-FFF2-40B4-BE49-F238E27FC236}">
                <a16:creationId xmlns:a16="http://schemas.microsoft.com/office/drawing/2014/main" id="{CA12B00F-381C-4372-8ED8-5B9E5EF9FDC6}"/>
              </a:ext>
            </a:extLst>
          </p:cNvPr>
          <p:cNvSpPr>
            <a:spLocks noGrp="1"/>
          </p:cNvSpPr>
          <p:nvPr>
            <p:ph idx="1"/>
          </p:nvPr>
        </p:nvSpPr>
        <p:spPr>
          <a:xfrm>
            <a:off x="4439633" y="4518923"/>
            <a:ext cx="4003976" cy="1774873"/>
          </a:xfrm>
          <a:noFill/>
        </p:spPr>
        <p:txBody>
          <a:bodyPr vert="horz" lIns="91440" tIns="45720" rIns="91440" bIns="45720" rtlCol="0">
            <a:normAutofit/>
          </a:bodyPr>
          <a:lstStyle/>
          <a:p>
            <a:pPr marL="0" indent="0" algn="ctr">
              <a:buNone/>
            </a:pPr>
            <a:endParaRPr lang="hr-HR" sz="3200" kern="1200" dirty="0">
              <a:solidFill>
                <a:srgbClr val="080808"/>
              </a:solidFill>
              <a:latin typeface="+mn-lt"/>
              <a:ea typeface="+mn-ea"/>
              <a:cs typeface="+mn-cs"/>
            </a:endParaRPr>
          </a:p>
        </p:txBody>
      </p:sp>
      <p:sp>
        <p:nvSpPr>
          <p:cNvPr id="2" name="Naslov 1">
            <a:extLst>
              <a:ext uri="{FF2B5EF4-FFF2-40B4-BE49-F238E27FC236}">
                <a16:creationId xmlns:a16="http://schemas.microsoft.com/office/drawing/2014/main" id="{7841A626-9C1B-429B-A206-4BDF4278C8C4}"/>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dirty="0" err="1">
                <a:solidFill>
                  <a:srgbClr val="080808"/>
                </a:solidFill>
                <a:latin typeface="+mj-lt"/>
                <a:ea typeface="+mj-ea"/>
                <a:cs typeface="+mj-cs"/>
              </a:rPr>
              <a:t>Basne</a:t>
            </a:r>
            <a:r>
              <a:rPr lang="en-US" sz="3600" kern="1200" dirty="0">
                <a:solidFill>
                  <a:srgbClr val="080808"/>
                </a:solidFill>
                <a:latin typeface="+mj-lt"/>
                <a:ea typeface="+mj-ea"/>
                <a:cs typeface="+mj-cs"/>
              </a:rPr>
              <a:t> </a:t>
            </a:r>
            <a:r>
              <a:rPr lang="en-US" sz="3600" kern="1200" dirty="0" err="1">
                <a:solidFill>
                  <a:srgbClr val="080808"/>
                </a:solidFill>
                <a:latin typeface="+mj-lt"/>
                <a:ea typeface="+mj-ea"/>
                <a:cs typeface="+mj-cs"/>
              </a:rPr>
              <a:t>su</a:t>
            </a:r>
            <a:r>
              <a:rPr lang="en-US" sz="3600" kern="1200" dirty="0">
                <a:solidFill>
                  <a:srgbClr val="080808"/>
                </a:solidFill>
                <a:latin typeface="+mj-lt"/>
                <a:ea typeface="+mj-ea"/>
                <a:cs typeface="+mj-cs"/>
              </a:rPr>
              <a:t> </a:t>
            </a:r>
            <a:r>
              <a:rPr lang="en-US" sz="3600" kern="1200" dirty="0" err="1">
                <a:solidFill>
                  <a:srgbClr val="080808"/>
                </a:solidFill>
                <a:latin typeface="+mj-lt"/>
                <a:ea typeface="+mj-ea"/>
                <a:cs typeface="+mj-cs"/>
              </a:rPr>
              <a:t>napisali</a:t>
            </a:r>
            <a:r>
              <a:rPr lang="en-US" sz="3600" kern="1200" dirty="0">
                <a:solidFill>
                  <a:srgbClr val="080808"/>
                </a:solidFill>
                <a:latin typeface="+mj-lt"/>
                <a:ea typeface="+mj-ea"/>
                <a:cs typeface="+mj-cs"/>
              </a:rPr>
              <a:t> </a:t>
            </a:r>
            <a:r>
              <a:rPr lang="en-US" sz="3600" kern="1200" dirty="0" err="1">
                <a:solidFill>
                  <a:srgbClr val="080808"/>
                </a:solidFill>
                <a:latin typeface="+mj-lt"/>
                <a:ea typeface="+mj-ea"/>
                <a:cs typeface="+mj-cs"/>
              </a:rPr>
              <a:t>i</a:t>
            </a:r>
            <a:r>
              <a:rPr lang="en-US" sz="3600" kern="1200" dirty="0">
                <a:solidFill>
                  <a:srgbClr val="080808"/>
                </a:solidFill>
                <a:latin typeface="+mj-lt"/>
                <a:ea typeface="+mj-ea"/>
                <a:cs typeface="+mj-cs"/>
              </a:rPr>
              <a:t> </a:t>
            </a:r>
            <a:r>
              <a:rPr lang="en-US" sz="3600" kern="1200" dirty="0" err="1">
                <a:solidFill>
                  <a:srgbClr val="080808"/>
                </a:solidFill>
                <a:latin typeface="+mj-lt"/>
                <a:ea typeface="+mj-ea"/>
                <a:cs typeface="+mj-cs"/>
              </a:rPr>
              <a:t>ilustrirali</a:t>
            </a:r>
            <a:r>
              <a:rPr lang="en-US" sz="3600" kern="1200" dirty="0">
                <a:solidFill>
                  <a:srgbClr val="080808"/>
                </a:solidFill>
                <a:latin typeface="+mj-lt"/>
                <a:ea typeface="+mj-ea"/>
                <a:cs typeface="+mj-cs"/>
              </a:rPr>
              <a:t> </a:t>
            </a:r>
            <a:r>
              <a:rPr lang="en-US" sz="3600" kern="1200" dirty="0" err="1">
                <a:solidFill>
                  <a:srgbClr val="080808"/>
                </a:solidFill>
                <a:latin typeface="+mj-lt"/>
                <a:ea typeface="+mj-ea"/>
                <a:cs typeface="+mj-cs"/>
              </a:rPr>
              <a:t>učenici</a:t>
            </a:r>
            <a:r>
              <a:rPr lang="en-US" sz="3600" kern="1200" dirty="0">
                <a:solidFill>
                  <a:srgbClr val="080808"/>
                </a:solidFill>
                <a:latin typeface="+mj-lt"/>
                <a:ea typeface="+mj-ea"/>
                <a:cs typeface="+mj-cs"/>
              </a:rPr>
              <a:t> </a:t>
            </a:r>
            <a:r>
              <a:rPr lang="en-US" sz="3600" kern="1200" dirty="0" err="1">
                <a:solidFill>
                  <a:srgbClr val="080808"/>
                </a:solidFill>
                <a:latin typeface="+mj-lt"/>
                <a:ea typeface="+mj-ea"/>
                <a:cs typeface="+mj-cs"/>
              </a:rPr>
              <a:t>trećih</a:t>
            </a:r>
            <a:r>
              <a:rPr lang="en-US" sz="3600" kern="1200" dirty="0">
                <a:solidFill>
                  <a:srgbClr val="080808"/>
                </a:solidFill>
                <a:latin typeface="+mj-lt"/>
                <a:ea typeface="+mj-ea"/>
                <a:cs typeface="+mj-cs"/>
              </a:rPr>
              <a:t> </a:t>
            </a:r>
            <a:r>
              <a:rPr lang="en-US" sz="3600" kern="1200" dirty="0" err="1">
                <a:solidFill>
                  <a:srgbClr val="080808"/>
                </a:solidFill>
                <a:latin typeface="+mj-lt"/>
                <a:ea typeface="+mj-ea"/>
                <a:cs typeface="+mj-cs"/>
              </a:rPr>
              <a:t>razreda</a:t>
            </a:r>
            <a:r>
              <a:rPr lang="en-US" sz="3600" kern="1200" dirty="0">
                <a:solidFill>
                  <a:srgbClr val="080808"/>
                </a:solidFill>
                <a:latin typeface="+mj-lt"/>
                <a:ea typeface="+mj-ea"/>
                <a:cs typeface="+mj-cs"/>
              </a:rPr>
              <a:t> </a:t>
            </a:r>
            <a:r>
              <a:rPr lang="en-US" sz="3600" kern="1200" dirty="0" err="1">
                <a:solidFill>
                  <a:srgbClr val="080808"/>
                </a:solidFill>
                <a:latin typeface="+mj-lt"/>
                <a:ea typeface="+mj-ea"/>
                <a:cs typeface="+mj-cs"/>
              </a:rPr>
              <a:t>produženoga</a:t>
            </a:r>
            <a:r>
              <a:rPr lang="en-US" sz="3600" kern="1200" dirty="0">
                <a:solidFill>
                  <a:srgbClr val="080808"/>
                </a:solidFill>
                <a:latin typeface="+mj-lt"/>
                <a:ea typeface="+mj-ea"/>
                <a:cs typeface="+mj-cs"/>
              </a:rPr>
              <a:t> </a:t>
            </a:r>
            <a:r>
              <a:rPr lang="en-US" sz="3600" kern="1200" dirty="0" err="1">
                <a:solidFill>
                  <a:srgbClr val="080808"/>
                </a:solidFill>
                <a:latin typeface="+mj-lt"/>
                <a:ea typeface="+mj-ea"/>
                <a:cs typeface="+mj-cs"/>
              </a:rPr>
              <a:t>boravka</a:t>
            </a:r>
            <a:r>
              <a:rPr lang="en-US" sz="3600" kern="1200" dirty="0">
                <a:solidFill>
                  <a:srgbClr val="080808"/>
                </a:solidFill>
                <a:latin typeface="+mj-lt"/>
                <a:ea typeface="+mj-ea"/>
                <a:cs typeface="+mj-cs"/>
              </a:rPr>
              <a:t> </a:t>
            </a:r>
            <a:br>
              <a:rPr lang="en-US" sz="3600" kern="1200" dirty="0">
                <a:solidFill>
                  <a:srgbClr val="080808"/>
                </a:solidFill>
                <a:latin typeface="+mj-lt"/>
                <a:ea typeface="+mj-ea"/>
                <a:cs typeface="+mj-cs"/>
              </a:rPr>
            </a:br>
            <a:r>
              <a:rPr lang="en-US" sz="3600" kern="1200" dirty="0">
                <a:solidFill>
                  <a:srgbClr val="080808"/>
                </a:solidFill>
                <a:latin typeface="+mj-lt"/>
                <a:ea typeface="+mj-ea"/>
                <a:cs typeface="+mj-cs"/>
              </a:rPr>
              <a:t>OŠ </a:t>
            </a:r>
            <a:r>
              <a:rPr lang="en-US" sz="3600" kern="1200" dirty="0" err="1">
                <a:solidFill>
                  <a:srgbClr val="080808"/>
                </a:solidFill>
                <a:latin typeface="+mj-lt"/>
                <a:ea typeface="+mj-ea"/>
                <a:cs typeface="+mj-cs"/>
              </a:rPr>
              <a:t>Čavle</a:t>
            </a:r>
            <a:r>
              <a:rPr lang="en-US" sz="3600" kern="1200" dirty="0">
                <a:solidFill>
                  <a:srgbClr val="080808"/>
                </a:solidFill>
                <a:latin typeface="+mj-lt"/>
                <a:ea typeface="+mj-ea"/>
                <a:cs typeface="+mj-cs"/>
              </a:rPr>
              <a:t>. </a:t>
            </a:r>
          </a:p>
        </p:txBody>
      </p:sp>
      <p:sp>
        <p:nvSpPr>
          <p:cNvPr id="43" name="Freeform: Shape 42">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Rectangle 44">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70504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EA814AA4-089C-4383-90FA-A8E5072F4CDB}"/>
              </a:ext>
            </a:extLst>
          </p:cNvPr>
          <p:cNvSpPr>
            <a:spLocks noGrp="1"/>
          </p:cNvSpPr>
          <p:nvPr>
            <p:ph type="title"/>
          </p:nvPr>
        </p:nvSpPr>
        <p:spPr>
          <a:xfrm>
            <a:off x="643467" y="321734"/>
            <a:ext cx="10905066" cy="1135737"/>
          </a:xfrm>
        </p:spPr>
        <p:txBody>
          <a:bodyPr>
            <a:normAutofit/>
          </a:bodyPr>
          <a:lstStyle/>
          <a:p>
            <a:pPr>
              <a:spcAft>
                <a:spcPts val="800"/>
              </a:spcAft>
            </a:pPr>
            <a:r>
              <a:rPr lang="hr-HR" sz="3600">
                <a:effectLst/>
                <a:latin typeface="Calibri" panose="020F0502020204030204" pitchFamily="34" charset="0"/>
                <a:ea typeface="Calibri" panose="020F0502020204030204" pitchFamily="34" charset="0"/>
                <a:cs typeface="Times New Roman" panose="02020603050405020304" pitchFamily="18" charset="0"/>
              </a:rPr>
              <a:t>JURI, JURI! U ŠKOLU!</a:t>
            </a:r>
            <a:br>
              <a:rPr lang="hr-HR" sz="3600">
                <a:effectLst/>
                <a:latin typeface="Calibri" panose="020F0502020204030204" pitchFamily="34" charset="0"/>
                <a:ea typeface="Calibri" panose="020F0502020204030204" pitchFamily="34" charset="0"/>
                <a:cs typeface="Times New Roman" panose="02020603050405020304" pitchFamily="18" charset="0"/>
              </a:rPr>
            </a:br>
            <a:endParaRPr lang="hr-HR" sz="3600"/>
          </a:p>
        </p:txBody>
      </p:sp>
      <p:sp>
        <p:nvSpPr>
          <p:cNvPr id="3" name="Rezervirano mjesto sadržaja 2">
            <a:extLst>
              <a:ext uri="{FF2B5EF4-FFF2-40B4-BE49-F238E27FC236}">
                <a16:creationId xmlns:a16="http://schemas.microsoft.com/office/drawing/2014/main" id="{FEEF4D2D-B1D7-400C-A377-49A760415677}"/>
              </a:ext>
            </a:extLst>
          </p:cNvPr>
          <p:cNvSpPr>
            <a:spLocks noGrp="1"/>
          </p:cNvSpPr>
          <p:nvPr>
            <p:ph idx="1"/>
          </p:nvPr>
        </p:nvSpPr>
        <p:spPr>
          <a:xfrm>
            <a:off x="643469" y="1782981"/>
            <a:ext cx="4008384" cy="4393982"/>
          </a:xfrm>
        </p:spPr>
        <p:txBody>
          <a:bodyPr>
            <a:normAutofit/>
          </a:bodyPr>
          <a:lstStyle/>
          <a:p>
            <a:pPr marL="0" indent="0">
              <a:buNone/>
            </a:pPr>
            <a:r>
              <a:rPr lang="hr-HR" sz="1400"/>
              <a:t>	Jutro je. Mišek se budi, opere zube, spremi torbu i obuče kaputić. Stavi torbu na leđa i krene u školu.</a:t>
            </a:r>
          </a:p>
          <a:p>
            <a:pPr marL="0" indent="0">
              <a:buNone/>
            </a:pPr>
            <a:r>
              <a:rPr lang="hr-HR" sz="1400"/>
              <a:t>	Kornjača se odjene, spremi torbu i krene u školu. </a:t>
            </a:r>
          </a:p>
          <a:p>
            <a:pPr marL="0" indent="0">
              <a:buNone/>
            </a:pPr>
            <a:r>
              <a:rPr lang="hr-HR" sz="1400"/>
              <a:t>	Sedam je sati. Mišek juri u školu i na putu naiđe na kornjaču. Uspori i zajedno idu u školu. Jure, jure. Ušli su u učionicu. Nakon nekoliko sati hodanja!</a:t>
            </a:r>
          </a:p>
          <a:p>
            <a:endParaRPr lang="hr-HR" sz="1400"/>
          </a:p>
          <a:p>
            <a:pPr marL="0" indent="0">
              <a:buNone/>
            </a:pPr>
            <a:r>
              <a:rPr lang="hr-HR" sz="1400"/>
              <a:t>	POUKA: Budi uvijek uz svoga prijatelja!</a:t>
            </a:r>
          </a:p>
          <a:p>
            <a:pPr marL="0" indent="0">
              <a:buNone/>
            </a:pPr>
            <a:r>
              <a:rPr lang="hr-HR" sz="1400"/>
              <a:t>								</a:t>
            </a:r>
          </a:p>
          <a:p>
            <a:pPr marL="0" indent="0">
              <a:buNone/>
            </a:pPr>
            <a:r>
              <a:rPr lang="hr-HR" sz="1400"/>
              <a:t>								</a:t>
            </a:r>
            <a:r>
              <a:rPr lang="hr-HR" sz="1400" i="1"/>
              <a:t>Gea Gračanin</a:t>
            </a:r>
          </a:p>
          <a:p>
            <a:endParaRPr lang="hr-HR" sz="1400"/>
          </a:p>
        </p:txBody>
      </p:sp>
      <p:grpSp>
        <p:nvGrpSpPr>
          <p:cNvPr id="20"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1"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Slika 4">
            <a:extLst>
              <a:ext uri="{FF2B5EF4-FFF2-40B4-BE49-F238E27FC236}">
                <a16:creationId xmlns:a16="http://schemas.microsoft.com/office/drawing/2014/main" id="{2BD108E0-4071-4547-8C14-BE20860272B7}"/>
              </a:ext>
            </a:extLst>
          </p:cNvPr>
          <p:cNvPicPr>
            <a:picLocks noChangeAspect="1"/>
          </p:cNvPicPr>
          <p:nvPr/>
        </p:nvPicPr>
        <p:blipFill>
          <a:blip r:embed="rId2"/>
          <a:stretch>
            <a:fillRect/>
          </a:stretch>
        </p:blipFill>
        <p:spPr>
          <a:xfrm>
            <a:off x="5295320" y="1798752"/>
            <a:ext cx="6253212" cy="4330349"/>
          </a:xfrm>
          <a:prstGeom prst="rect">
            <a:avLst/>
          </a:prstGeom>
        </p:spPr>
      </p:pic>
      <p:grpSp>
        <p:nvGrpSpPr>
          <p:cNvPr id="23"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51387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74139E90-CA99-410F-971E-4057C4B29A7A}"/>
              </a:ext>
            </a:extLst>
          </p:cNvPr>
          <p:cNvSpPr>
            <a:spLocks noGrp="1"/>
          </p:cNvSpPr>
          <p:nvPr>
            <p:ph type="title"/>
          </p:nvPr>
        </p:nvSpPr>
        <p:spPr>
          <a:xfrm>
            <a:off x="643467" y="321734"/>
            <a:ext cx="10905066" cy="1135737"/>
          </a:xfrm>
        </p:spPr>
        <p:txBody>
          <a:bodyPr>
            <a:normAutofit/>
          </a:bodyPr>
          <a:lstStyle/>
          <a:p>
            <a:pPr>
              <a:spcAft>
                <a:spcPts val="800"/>
              </a:spcAft>
            </a:pPr>
            <a:r>
              <a:rPr lang="hr-HR" sz="3600">
                <a:effectLst/>
                <a:latin typeface="Calibri" panose="020F0502020204030204" pitchFamily="34" charset="0"/>
                <a:ea typeface="Calibri" panose="020F0502020204030204" pitchFamily="34" charset="0"/>
                <a:cs typeface="Times New Roman" panose="02020603050405020304" pitchFamily="18" charset="0"/>
              </a:rPr>
              <a:t>SUNAŠCE I VJETRIĆ</a:t>
            </a:r>
            <a:br>
              <a:rPr lang="hr-HR" sz="3600">
                <a:effectLst/>
                <a:latin typeface="Calibri" panose="020F0502020204030204" pitchFamily="34" charset="0"/>
                <a:ea typeface="Calibri" panose="020F0502020204030204" pitchFamily="34" charset="0"/>
                <a:cs typeface="Times New Roman" panose="02020603050405020304" pitchFamily="18" charset="0"/>
              </a:rPr>
            </a:br>
            <a:endParaRPr lang="hr-HR" sz="3600"/>
          </a:p>
        </p:txBody>
      </p:sp>
      <p:sp>
        <p:nvSpPr>
          <p:cNvPr id="3" name="Rezervirano mjesto sadržaja 2">
            <a:extLst>
              <a:ext uri="{FF2B5EF4-FFF2-40B4-BE49-F238E27FC236}">
                <a16:creationId xmlns:a16="http://schemas.microsoft.com/office/drawing/2014/main" id="{146C3CA0-E2FB-4915-B92A-D454E75B27EF}"/>
              </a:ext>
            </a:extLst>
          </p:cNvPr>
          <p:cNvSpPr>
            <a:spLocks noGrp="1"/>
          </p:cNvSpPr>
          <p:nvPr>
            <p:ph idx="1"/>
          </p:nvPr>
        </p:nvSpPr>
        <p:spPr>
          <a:xfrm>
            <a:off x="643469" y="1782981"/>
            <a:ext cx="4008384" cy="4393982"/>
          </a:xfrm>
        </p:spPr>
        <p:txBody>
          <a:bodyPr>
            <a:normAutofit/>
          </a:bodyPr>
          <a:lstStyle/>
          <a:p>
            <a:pPr marL="0" indent="0">
              <a:buNone/>
            </a:pPr>
            <a:r>
              <a:rPr lang="hr-HR" sz="1100"/>
              <a:t>	Jednog su se dana Sunašce i Vjetrić svađali.</a:t>
            </a:r>
          </a:p>
          <a:p>
            <a:pPr marL="0" indent="0">
              <a:buNone/>
            </a:pPr>
            <a:r>
              <a:rPr lang="hr-HR" sz="1100"/>
              <a:t>-Danas će biti sunčano – kaže Sunašce.</a:t>
            </a:r>
          </a:p>
          <a:p>
            <a:pPr marL="0" indent="0">
              <a:buNone/>
            </a:pPr>
            <a:r>
              <a:rPr lang="hr-HR" sz="1100"/>
              <a:t>-Ne! Bit će vjetar – kaže Vjetrić.</a:t>
            </a:r>
          </a:p>
          <a:p>
            <a:pPr marL="0" indent="0">
              <a:buNone/>
            </a:pPr>
            <a:r>
              <a:rPr lang="hr-HR" sz="1100"/>
              <a:t>-Bit će lijepo vrijeme da se djeca mogu igrati – ponovi Sunašce.</a:t>
            </a:r>
          </a:p>
          <a:p>
            <a:pPr marL="0" indent="0">
              <a:buNone/>
            </a:pPr>
            <a:r>
              <a:rPr lang="hr-HR" sz="1100"/>
              <a:t>-Ne! Bit će vjetar da im pročisti pluća, ha ha… - na to će Vjetrić.</a:t>
            </a:r>
          </a:p>
          <a:p>
            <a:pPr marL="0" indent="0">
              <a:buNone/>
            </a:pPr>
            <a:r>
              <a:rPr lang="hr-HR" sz="1100"/>
              <a:t>-Ako ovako nastavimo nikada neće biti ni sunca ni vjetra a nećemo se ni pomiriti – kaže Sunašce.</a:t>
            </a:r>
          </a:p>
          <a:p>
            <a:pPr marL="0" indent="0">
              <a:buNone/>
            </a:pPr>
            <a:r>
              <a:rPr lang="hr-HR" sz="1100"/>
              <a:t>-Da. U pravu si – odgovori mu Vjetrić.</a:t>
            </a:r>
          </a:p>
          <a:p>
            <a:pPr marL="0" indent="0">
              <a:buNone/>
            </a:pPr>
            <a:r>
              <a:rPr lang="hr-HR" sz="1100"/>
              <a:t>-Znam! Neka puše lagani vjetar i neka sija sunce – kaže Sunašce.</a:t>
            </a:r>
          </a:p>
          <a:p>
            <a:pPr marL="0" indent="0">
              <a:buNone/>
            </a:pPr>
            <a:r>
              <a:rPr lang="hr-HR" sz="1100"/>
              <a:t>-Hmm… Može! Dogovoreno! – usklikne zadovoljno Vjetrić.</a:t>
            </a:r>
          </a:p>
          <a:p>
            <a:pPr marL="0" indent="0">
              <a:buNone/>
            </a:pPr>
            <a:r>
              <a:rPr lang="hr-HR" sz="1100"/>
              <a:t>	Tako je i bilo. Sunašce i Vjetrić su se dogovorili i postali su najbolji prijatelji.</a:t>
            </a:r>
          </a:p>
          <a:p>
            <a:endParaRPr lang="hr-HR" sz="1100"/>
          </a:p>
          <a:p>
            <a:pPr marL="0" indent="0">
              <a:buNone/>
            </a:pPr>
            <a:r>
              <a:rPr lang="hr-HR" sz="1100"/>
              <a:t>	POUKA: Dogovorom se mogu postići dobre stvari.</a:t>
            </a:r>
          </a:p>
          <a:p>
            <a:endParaRPr lang="hr-HR" sz="1100"/>
          </a:p>
          <a:p>
            <a:pPr marL="0" indent="0">
              <a:buNone/>
            </a:pPr>
            <a:r>
              <a:rPr lang="hr-HR" sz="1100"/>
              <a:t>						</a:t>
            </a:r>
            <a:r>
              <a:rPr lang="hr-HR" sz="1100" i="1"/>
              <a:t>Ivana Veličković</a:t>
            </a:r>
          </a:p>
          <a:p>
            <a:endParaRPr lang="hr-HR" sz="1100" i="1"/>
          </a:p>
          <a:p>
            <a:endParaRPr lang="hr-HR" sz="1100"/>
          </a:p>
        </p:txBody>
      </p:sp>
      <p:grpSp>
        <p:nvGrpSpPr>
          <p:cNvPr id="12"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6"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Slika 4">
            <a:extLst>
              <a:ext uri="{FF2B5EF4-FFF2-40B4-BE49-F238E27FC236}">
                <a16:creationId xmlns:a16="http://schemas.microsoft.com/office/drawing/2014/main" id="{D22FF973-5FF7-4DCF-B582-1B99EB12994E}"/>
              </a:ext>
            </a:extLst>
          </p:cNvPr>
          <p:cNvPicPr>
            <a:picLocks noChangeAspect="1"/>
          </p:cNvPicPr>
          <p:nvPr/>
        </p:nvPicPr>
        <p:blipFill>
          <a:blip r:embed="rId2"/>
          <a:stretch>
            <a:fillRect/>
          </a:stretch>
        </p:blipFill>
        <p:spPr>
          <a:xfrm>
            <a:off x="5295320" y="1892551"/>
            <a:ext cx="6253212" cy="4142752"/>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53660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4F80EEAD-2C00-48FB-9BA3-26521FBAE860}"/>
              </a:ext>
            </a:extLst>
          </p:cNvPr>
          <p:cNvSpPr>
            <a:spLocks noGrp="1"/>
          </p:cNvSpPr>
          <p:nvPr>
            <p:ph type="title"/>
          </p:nvPr>
        </p:nvSpPr>
        <p:spPr>
          <a:xfrm>
            <a:off x="643468" y="621792"/>
            <a:ext cx="4989890" cy="5413248"/>
          </a:xfrm>
        </p:spPr>
        <p:txBody>
          <a:bodyPr>
            <a:normAutofit/>
          </a:bodyPr>
          <a:lstStyle/>
          <a:p>
            <a:pPr marL="457200">
              <a:spcAft>
                <a:spcPts val="800"/>
              </a:spcAft>
            </a:pPr>
            <a:r>
              <a:rPr lang="hr-HR" sz="3600">
                <a:effectLst/>
                <a:latin typeface="Calibri" panose="020F0502020204030204" pitchFamily="34" charset="0"/>
                <a:ea typeface="Calibri" panose="020F0502020204030204" pitchFamily="34" charset="0"/>
                <a:cs typeface="Times New Roman" panose="02020603050405020304" pitchFamily="18" charset="0"/>
              </a:rPr>
              <a:t>VUK I LISICA</a:t>
            </a:r>
            <a:br>
              <a:rPr lang="hr-HR" sz="3600">
                <a:effectLst/>
                <a:latin typeface="Calibri" panose="020F0502020204030204" pitchFamily="34" charset="0"/>
                <a:ea typeface="Calibri" panose="020F0502020204030204" pitchFamily="34" charset="0"/>
                <a:cs typeface="Times New Roman" panose="02020603050405020304" pitchFamily="18" charset="0"/>
              </a:rPr>
            </a:br>
            <a:endParaRPr lang="hr-HR" sz="3600"/>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zervirano mjesto sadržaja 2">
            <a:extLst>
              <a:ext uri="{FF2B5EF4-FFF2-40B4-BE49-F238E27FC236}">
                <a16:creationId xmlns:a16="http://schemas.microsoft.com/office/drawing/2014/main" id="{D6E21D50-C47A-400F-BFCC-D1B67BC07D42}"/>
              </a:ext>
            </a:extLst>
          </p:cNvPr>
          <p:cNvSpPr>
            <a:spLocks noGrp="1"/>
          </p:cNvSpPr>
          <p:nvPr>
            <p:ph idx="1"/>
          </p:nvPr>
        </p:nvSpPr>
        <p:spPr>
          <a:xfrm>
            <a:off x="6096000" y="643466"/>
            <a:ext cx="5452532" cy="5571065"/>
          </a:xfrm>
          <a:noFill/>
        </p:spPr>
        <p:txBody>
          <a:bodyPr anchor="ctr">
            <a:normAutofit/>
          </a:bodyPr>
          <a:lstStyle/>
          <a:p>
            <a:pPr marL="0" indent="0">
              <a:buNone/>
            </a:pPr>
            <a:r>
              <a:rPr lang="hr-HR" sz="2000"/>
              <a:t>	Rekao vuk lisici da ide spavati. Lisica je bila lukava i htjela se našaliti s vukom. Stavila mu je mišolovku ispod ležaja. Nakon nekog vremena čuo se plač vuka. Došao je do lisice i pitao je zašto mu je stavila mišolovku ispod ležaja. Lisica se samo smijala, okrenula i otrčala u šumu. Vuk ju je strpljivo čekao. Kad se vratila vuk je pojeo lisicu.</a:t>
            </a:r>
          </a:p>
          <a:p>
            <a:endParaRPr lang="hr-HR" sz="2000"/>
          </a:p>
          <a:p>
            <a:pPr marL="0" indent="0">
              <a:buNone/>
            </a:pPr>
            <a:r>
              <a:rPr lang="hr-HR" sz="2000"/>
              <a:t>	POUKA: Ne čini drugome loše jer ćeš i sam loše proći.</a:t>
            </a:r>
          </a:p>
          <a:p>
            <a:endParaRPr lang="hr-HR" sz="2000"/>
          </a:p>
          <a:p>
            <a:pPr marL="0" indent="0">
              <a:buNone/>
            </a:pPr>
            <a:r>
              <a:rPr lang="hr-HR" sz="2000"/>
              <a:t>							</a:t>
            </a:r>
            <a:r>
              <a:rPr lang="hr-HR" sz="2000" i="1"/>
              <a:t>Dorian Lukić</a:t>
            </a:r>
          </a:p>
          <a:p>
            <a:endParaRPr lang="hr-HR" sz="2000"/>
          </a:p>
        </p:txBody>
      </p:sp>
    </p:spTree>
    <p:extLst>
      <p:ext uri="{BB962C8B-B14F-4D97-AF65-F5344CB8AC3E}">
        <p14:creationId xmlns:p14="http://schemas.microsoft.com/office/powerpoint/2010/main" val="4215117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D8B1087C-8656-4EED-888C-6DB2338324C4}"/>
              </a:ext>
            </a:extLst>
          </p:cNvPr>
          <p:cNvSpPr>
            <a:spLocks noGrp="1"/>
          </p:cNvSpPr>
          <p:nvPr>
            <p:ph type="title"/>
          </p:nvPr>
        </p:nvSpPr>
        <p:spPr>
          <a:xfrm>
            <a:off x="4653441" y="321734"/>
            <a:ext cx="6895092" cy="1135737"/>
          </a:xfrm>
        </p:spPr>
        <p:txBody>
          <a:bodyPr>
            <a:normAutofit/>
          </a:bodyPr>
          <a:lstStyle/>
          <a:p>
            <a:pPr marL="457200">
              <a:spcAft>
                <a:spcPts val="800"/>
              </a:spcAft>
            </a:pPr>
            <a:r>
              <a:rPr lang="hr-HR" sz="3600">
                <a:effectLst/>
                <a:latin typeface="Calibri" panose="020F0502020204030204" pitchFamily="34" charset="0"/>
                <a:ea typeface="Calibri" panose="020F0502020204030204" pitchFamily="34" charset="0"/>
                <a:cs typeface="Times New Roman" panose="02020603050405020304" pitchFamily="18" charset="0"/>
              </a:rPr>
              <a:t>SOVA I MAGARAC</a:t>
            </a:r>
            <a:br>
              <a:rPr lang="hr-HR" sz="3600">
                <a:effectLst/>
                <a:latin typeface="Calibri" panose="020F0502020204030204" pitchFamily="34" charset="0"/>
                <a:ea typeface="Calibri" panose="020F0502020204030204" pitchFamily="34" charset="0"/>
                <a:cs typeface="Times New Roman" panose="02020603050405020304" pitchFamily="18" charset="0"/>
              </a:rPr>
            </a:br>
            <a:endParaRPr lang="hr-HR" sz="3600"/>
          </a:p>
        </p:txBody>
      </p:sp>
      <p:pic>
        <p:nvPicPr>
          <p:cNvPr id="5" name="Slika 4">
            <a:extLst>
              <a:ext uri="{FF2B5EF4-FFF2-40B4-BE49-F238E27FC236}">
                <a16:creationId xmlns:a16="http://schemas.microsoft.com/office/drawing/2014/main" id="{4E9C9444-4096-40A1-BF56-0A26AA0BD7B6}"/>
              </a:ext>
            </a:extLst>
          </p:cNvPr>
          <p:cNvPicPr>
            <a:picLocks noChangeAspect="1"/>
          </p:cNvPicPr>
          <p:nvPr/>
        </p:nvPicPr>
        <p:blipFill>
          <a:blip r:embed="rId2"/>
          <a:stretch>
            <a:fillRect/>
          </a:stretch>
        </p:blipFill>
        <p:spPr>
          <a:xfrm>
            <a:off x="643467" y="2092641"/>
            <a:ext cx="3415612" cy="2672716"/>
          </a:xfrm>
          <a:prstGeom prst="rect">
            <a:avLst/>
          </a:prstGeom>
        </p:spPr>
      </p:pic>
      <p:grpSp>
        <p:nvGrpSpPr>
          <p:cNvPr id="12" name="Group 11">
            <a:extLst>
              <a:ext uri="{FF2B5EF4-FFF2-40B4-BE49-F238E27FC236}">
                <a16:creationId xmlns:a16="http://schemas.microsoft.com/office/drawing/2014/main" id="{C34A4475-365F-4381-A542-4698D63774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1097280" cy="1097280"/>
            <a:chOff x="11094720" y="0"/>
            <a:chExt cx="1097280" cy="1097280"/>
          </a:xfrm>
        </p:grpSpPr>
        <p:sp>
          <p:nvSpPr>
            <p:cNvPr id="13" name="Isosceles Triangle 12">
              <a:extLst>
                <a:ext uri="{FF2B5EF4-FFF2-40B4-BE49-F238E27FC236}">
                  <a16:creationId xmlns:a16="http://schemas.microsoft.com/office/drawing/2014/main" id="{148F8F8B-B172-475E-9119-57F2A1C879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B0349D0-97A5-4654-A515-C72EA9E0B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zervirano mjesto sadržaja 2">
            <a:extLst>
              <a:ext uri="{FF2B5EF4-FFF2-40B4-BE49-F238E27FC236}">
                <a16:creationId xmlns:a16="http://schemas.microsoft.com/office/drawing/2014/main" id="{C5A62685-FD0C-42C9-BD92-05D74C7EDB9B}"/>
              </a:ext>
            </a:extLst>
          </p:cNvPr>
          <p:cNvSpPr>
            <a:spLocks noGrp="1"/>
          </p:cNvSpPr>
          <p:nvPr>
            <p:ph idx="1"/>
          </p:nvPr>
        </p:nvSpPr>
        <p:spPr>
          <a:xfrm>
            <a:off x="4653440" y="1782981"/>
            <a:ext cx="6895092" cy="4393982"/>
          </a:xfrm>
        </p:spPr>
        <p:txBody>
          <a:bodyPr>
            <a:normAutofit/>
          </a:bodyPr>
          <a:lstStyle/>
          <a:p>
            <a:pPr marL="0" indent="0">
              <a:buNone/>
            </a:pPr>
            <a:r>
              <a:rPr lang="hr-HR" sz="1400" dirty="0"/>
              <a:t>	Jednog dana sova upita magarca – Koliko je dva plus dva?</a:t>
            </a:r>
          </a:p>
          <a:p>
            <a:pPr marL="0" indent="0">
              <a:buNone/>
            </a:pPr>
            <a:r>
              <a:rPr lang="hr-HR" sz="1400" dirty="0"/>
              <a:t>Magarac kaže – Pet.</a:t>
            </a:r>
          </a:p>
          <a:p>
            <a:pPr marL="0" indent="0">
              <a:buNone/>
            </a:pPr>
            <a:r>
              <a:rPr lang="hr-HR" sz="1400" dirty="0"/>
              <a:t>-Netočno! – vikne sova. – Mozak ti je zablokirao. Trebaš učiti! Počni od čitanja a zatim kreni na matematiku.</a:t>
            </a:r>
          </a:p>
          <a:p>
            <a:pPr marL="0" indent="0">
              <a:buNone/>
            </a:pPr>
            <a:r>
              <a:rPr lang="hr-HR" sz="1400" dirty="0"/>
              <a:t>Nakon dosta vremena sretne sova magarca i ponovo ga upita – Koliko je dva plus dva?</a:t>
            </a:r>
          </a:p>
          <a:p>
            <a:pPr marL="0" indent="0">
              <a:buNone/>
            </a:pPr>
            <a:r>
              <a:rPr lang="hr-HR" sz="1400" dirty="0"/>
              <a:t>-Četiri – kaže magarac.</a:t>
            </a:r>
          </a:p>
          <a:p>
            <a:pPr marL="0" indent="0">
              <a:buNone/>
            </a:pPr>
            <a:r>
              <a:rPr lang="hr-HR" sz="1400" dirty="0"/>
              <a:t>-Bravo! – pohvali ga sova.</a:t>
            </a:r>
          </a:p>
          <a:p>
            <a:pPr marL="0" indent="0">
              <a:buNone/>
            </a:pPr>
            <a:r>
              <a:rPr lang="hr-HR" sz="1400" dirty="0"/>
              <a:t>	I tako je magarac učio i postajao sve pametniji.</a:t>
            </a:r>
          </a:p>
          <a:p>
            <a:endParaRPr lang="hr-HR" sz="1400" dirty="0"/>
          </a:p>
          <a:p>
            <a:pPr marL="0" indent="0">
              <a:buNone/>
            </a:pPr>
            <a:r>
              <a:rPr lang="hr-HR" sz="1400" dirty="0"/>
              <a:t>	POUKA: Ako si uporan, možeš postići dobre rezultate.</a:t>
            </a:r>
          </a:p>
          <a:p>
            <a:endParaRPr lang="hr-HR" sz="1400" dirty="0"/>
          </a:p>
          <a:p>
            <a:pPr marL="0" indent="0">
              <a:buNone/>
            </a:pPr>
            <a:r>
              <a:rPr lang="hr-HR" sz="1400" dirty="0"/>
              <a:t>					</a:t>
            </a:r>
            <a:r>
              <a:rPr lang="hr-HR" sz="1400" i="1" dirty="0"/>
              <a:t>Tin </a:t>
            </a:r>
            <a:r>
              <a:rPr lang="hr-HR" sz="1400" i="1" dirty="0" err="1"/>
              <a:t>Valušek</a:t>
            </a:r>
            <a:endParaRPr lang="hr-HR" sz="1400" i="1" dirty="0"/>
          </a:p>
          <a:p>
            <a:endParaRPr lang="hr-HR" sz="1400" dirty="0"/>
          </a:p>
        </p:txBody>
      </p:sp>
      <p:grpSp>
        <p:nvGrpSpPr>
          <p:cNvPr id="16" name="Group 15">
            <a:extLst>
              <a:ext uri="{FF2B5EF4-FFF2-40B4-BE49-F238E27FC236}">
                <a16:creationId xmlns:a16="http://schemas.microsoft.com/office/drawing/2014/main" id="{DC8D6E3B-FFED-480F-941D-FE376375B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4004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C9E008FF-5C6E-4D9F-A768-43ECBD06A098}"/>
              </a:ext>
            </a:extLst>
          </p:cNvPr>
          <p:cNvSpPr>
            <a:spLocks noGrp="1"/>
          </p:cNvSpPr>
          <p:nvPr>
            <p:ph type="title"/>
          </p:nvPr>
        </p:nvSpPr>
        <p:spPr>
          <a:xfrm>
            <a:off x="6412121" y="321734"/>
            <a:ext cx="5136412" cy="1135737"/>
          </a:xfrm>
        </p:spPr>
        <p:txBody>
          <a:bodyPr>
            <a:normAutofit/>
          </a:bodyPr>
          <a:lstStyle/>
          <a:p>
            <a:pPr marL="457200">
              <a:spcAft>
                <a:spcPts val="800"/>
              </a:spcAft>
            </a:pPr>
            <a:r>
              <a:rPr lang="hr-HR" sz="3600">
                <a:effectLst/>
                <a:latin typeface="Calibri" panose="020F0502020204030204" pitchFamily="34" charset="0"/>
                <a:ea typeface="Calibri" panose="020F0502020204030204" pitchFamily="34" charset="0"/>
                <a:cs typeface="Times New Roman" panose="02020603050405020304" pitchFamily="18" charset="0"/>
              </a:rPr>
              <a:t>LISICA I ZEC</a:t>
            </a:r>
            <a:br>
              <a:rPr lang="hr-HR" sz="3600">
                <a:effectLst/>
                <a:latin typeface="Calibri" panose="020F0502020204030204" pitchFamily="34" charset="0"/>
                <a:ea typeface="Calibri" panose="020F0502020204030204" pitchFamily="34" charset="0"/>
                <a:cs typeface="Times New Roman" panose="02020603050405020304" pitchFamily="18" charset="0"/>
              </a:rPr>
            </a:br>
            <a:endParaRPr lang="hr-HR" sz="3600"/>
          </a:p>
        </p:txBody>
      </p:sp>
      <p:pic>
        <p:nvPicPr>
          <p:cNvPr id="5" name="Slika 4">
            <a:extLst>
              <a:ext uri="{FF2B5EF4-FFF2-40B4-BE49-F238E27FC236}">
                <a16:creationId xmlns:a16="http://schemas.microsoft.com/office/drawing/2014/main" id="{8019C1F6-3BFA-49B0-904E-0E2784CB92E8}"/>
              </a:ext>
            </a:extLst>
          </p:cNvPr>
          <p:cNvPicPr>
            <a:picLocks noChangeAspect="1"/>
          </p:cNvPicPr>
          <p:nvPr/>
        </p:nvPicPr>
        <p:blipFill>
          <a:blip r:embed="rId2"/>
          <a:stretch>
            <a:fillRect/>
          </a:stretch>
        </p:blipFill>
        <p:spPr>
          <a:xfrm>
            <a:off x="1102550" y="713127"/>
            <a:ext cx="4372554" cy="5431745"/>
          </a:xfrm>
          <a:prstGeom prst="rect">
            <a:avLst/>
          </a:prstGeom>
        </p:spPr>
      </p:pic>
      <p:grpSp>
        <p:nvGrpSpPr>
          <p:cNvPr id="12" name="Group 11">
            <a:extLst>
              <a:ext uri="{FF2B5EF4-FFF2-40B4-BE49-F238E27FC236}">
                <a16:creationId xmlns:a16="http://schemas.microsoft.com/office/drawing/2014/main" id="{4724F874-E407-41A5-918C-1CF5DF5269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1097280" cy="1097280"/>
            <a:chOff x="11094720" y="0"/>
            <a:chExt cx="1097280" cy="1097280"/>
          </a:xfrm>
        </p:grpSpPr>
        <p:sp>
          <p:nvSpPr>
            <p:cNvPr id="13" name="Isosceles Triangle 12">
              <a:extLst>
                <a:ext uri="{FF2B5EF4-FFF2-40B4-BE49-F238E27FC236}">
                  <a16:creationId xmlns:a16="http://schemas.microsoft.com/office/drawing/2014/main" id="{EBB12D3E-DD63-469B-A687-14E38AE471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CC10F17-490D-41AE-9B38-7F39AF738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zervirano mjesto sadržaja 2">
            <a:extLst>
              <a:ext uri="{FF2B5EF4-FFF2-40B4-BE49-F238E27FC236}">
                <a16:creationId xmlns:a16="http://schemas.microsoft.com/office/drawing/2014/main" id="{ADB9C5D7-7606-4A8F-A7CD-DBBEE881CDE3}"/>
              </a:ext>
            </a:extLst>
          </p:cNvPr>
          <p:cNvSpPr>
            <a:spLocks noGrp="1"/>
          </p:cNvSpPr>
          <p:nvPr>
            <p:ph idx="1"/>
          </p:nvPr>
        </p:nvSpPr>
        <p:spPr>
          <a:xfrm>
            <a:off x="6412120" y="1782981"/>
            <a:ext cx="5136412" cy="4393982"/>
          </a:xfrm>
        </p:spPr>
        <p:txBody>
          <a:bodyPr>
            <a:normAutofit/>
          </a:bodyPr>
          <a:lstStyle/>
          <a:p>
            <a:pPr marL="0" indent="0">
              <a:buNone/>
            </a:pPr>
            <a:r>
              <a:rPr lang="hr-HR" sz="1700"/>
              <a:t>	Jedna se lisica stalno svađala, tukla i nikoga nije poštovala, pogotovo zeca. Stalno mu se smijala i govorila mu ružne riječi. Ali lisica nije imala prijatelje. Jednog su se dana svi u šumi okrenuli protiv nje. Svi osim zeca. Zec je počeo braniti lisicu bez obzira što je ona prije bila bezobrazna prema njemu. Od toga dana lisica i zec su postali prijatelji. Od toga dana nitko se u šumi više nije želio igrati ni sa zecom ni sa lisicom. Ali njima to nije smetalo jer su imali jedan drugoga.</a:t>
            </a:r>
          </a:p>
          <a:p>
            <a:endParaRPr lang="hr-HR" sz="1700"/>
          </a:p>
          <a:p>
            <a:pPr marL="0" indent="0">
              <a:buNone/>
            </a:pPr>
            <a:r>
              <a:rPr lang="hr-HR" sz="1700"/>
              <a:t>	POUKA: Budi dobar jer nikada ne znaš u kome možeš pronaći pravog prijatelja.</a:t>
            </a:r>
          </a:p>
          <a:p>
            <a:endParaRPr lang="hr-HR" sz="1700"/>
          </a:p>
          <a:p>
            <a:pPr marL="0" indent="0">
              <a:buNone/>
            </a:pPr>
            <a:r>
              <a:rPr lang="hr-HR" sz="1700"/>
              <a:t>							</a:t>
            </a:r>
            <a:r>
              <a:rPr lang="hr-HR" sz="1700" i="1"/>
              <a:t>Lana Katinić</a:t>
            </a:r>
          </a:p>
          <a:p>
            <a:endParaRPr lang="hr-HR" sz="1700"/>
          </a:p>
        </p:txBody>
      </p:sp>
      <p:grpSp>
        <p:nvGrpSpPr>
          <p:cNvPr id="16" name="Group 15">
            <a:extLst>
              <a:ext uri="{FF2B5EF4-FFF2-40B4-BE49-F238E27FC236}">
                <a16:creationId xmlns:a16="http://schemas.microsoft.com/office/drawing/2014/main" id="{DC8D6E3B-FFED-480F-941D-FE376375B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1119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FFBEAE80-6055-4B67-ADC6-B63BED0258FB}"/>
              </a:ext>
            </a:extLst>
          </p:cNvPr>
          <p:cNvSpPr>
            <a:spLocks noGrp="1"/>
          </p:cNvSpPr>
          <p:nvPr>
            <p:ph type="title"/>
          </p:nvPr>
        </p:nvSpPr>
        <p:spPr>
          <a:xfrm>
            <a:off x="643467" y="1698171"/>
            <a:ext cx="3962061" cy="4516360"/>
          </a:xfrm>
        </p:spPr>
        <p:txBody>
          <a:bodyPr anchor="t">
            <a:normAutofit/>
          </a:bodyPr>
          <a:lstStyle/>
          <a:p>
            <a:pPr marL="457200">
              <a:spcAft>
                <a:spcPts val="800"/>
              </a:spcAft>
            </a:pPr>
            <a:r>
              <a:rPr lang="hr-HR" sz="3600">
                <a:effectLst/>
                <a:latin typeface="Calibri" panose="020F0502020204030204" pitchFamily="34" charset="0"/>
                <a:ea typeface="Calibri" panose="020F0502020204030204" pitchFamily="34" charset="0"/>
                <a:cs typeface="Times New Roman" panose="02020603050405020304" pitchFamily="18" charset="0"/>
              </a:rPr>
              <a:t>VUK I VJEVERICA</a:t>
            </a:r>
            <a:br>
              <a:rPr lang="hr-HR" sz="3600">
                <a:effectLst/>
                <a:latin typeface="Calibri" panose="020F0502020204030204" pitchFamily="34" charset="0"/>
                <a:ea typeface="Calibri" panose="020F0502020204030204" pitchFamily="34" charset="0"/>
                <a:cs typeface="Times New Roman" panose="02020603050405020304" pitchFamily="18" charset="0"/>
              </a:rPr>
            </a:br>
            <a:endParaRPr lang="hr-HR" sz="360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zervirano mjesto sadržaja 2">
            <a:extLst>
              <a:ext uri="{FF2B5EF4-FFF2-40B4-BE49-F238E27FC236}">
                <a16:creationId xmlns:a16="http://schemas.microsoft.com/office/drawing/2014/main" id="{FD37C05D-2E54-4A89-A7F5-635362D4D578}"/>
              </a:ext>
            </a:extLst>
          </p:cNvPr>
          <p:cNvSpPr>
            <a:spLocks noGrp="1"/>
          </p:cNvSpPr>
          <p:nvPr>
            <p:ph idx="1"/>
          </p:nvPr>
        </p:nvSpPr>
        <p:spPr>
          <a:xfrm>
            <a:off x="5070020" y="1698170"/>
            <a:ext cx="6478513" cy="4516361"/>
          </a:xfrm>
        </p:spPr>
        <p:txBody>
          <a:bodyPr>
            <a:normAutofit/>
          </a:bodyPr>
          <a:lstStyle/>
          <a:p>
            <a:pPr marL="0" indent="0">
              <a:buNone/>
            </a:pPr>
            <a:r>
              <a:rPr lang="hr-HR" sz="2000"/>
              <a:t>	U šumi pokraj puta dogodilo se čudo. Vuk je slomio nogu. Pokraj njega su prolazili lisica, zec i medvjed. Nitko mu nije htio pomoći. Bio je jako tužan a noga ga je boljela. Uto je pokraj njega prošla vjeverica. Kad ga je vidjela kako pati, sažalila se nad njim i pomogla mu. Postali su pravi prijatelji. Nakon nekoliko dana vuk je ugledao lisicu, zeca i medvjeda. Svi su imali polomljene noge jer su pali. Pitali su vuka za pomoć. Vuk im nije pomogao nego ih je pojeo.</a:t>
            </a:r>
          </a:p>
          <a:p>
            <a:endParaRPr lang="hr-HR" sz="2000"/>
          </a:p>
          <a:p>
            <a:pPr marL="0" indent="0">
              <a:buNone/>
            </a:pPr>
            <a:r>
              <a:rPr lang="hr-HR" sz="2000"/>
              <a:t>	POUKA: Pomozi drugome u nevolji jer će i drugi tebi pomoći.</a:t>
            </a:r>
          </a:p>
          <a:p>
            <a:endParaRPr lang="hr-HR" sz="2000"/>
          </a:p>
          <a:p>
            <a:pPr marL="0" indent="0">
              <a:buNone/>
            </a:pPr>
            <a:r>
              <a:rPr lang="hr-HR" sz="2000"/>
              <a:t>							</a:t>
            </a:r>
            <a:r>
              <a:rPr lang="hr-HR" sz="2000" i="1"/>
              <a:t>Lucija Jukić</a:t>
            </a:r>
          </a:p>
          <a:p>
            <a:endParaRPr lang="hr-HR" sz="2000"/>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8044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C428BFB2-2D0A-4629-A55C-1FCBE3A6EE03}"/>
              </a:ext>
            </a:extLst>
          </p:cNvPr>
          <p:cNvSpPr>
            <a:spLocks noGrp="1"/>
          </p:cNvSpPr>
          <p:nvPr>
            <p:ph type="title"/>
          </p:nvPr>
        </p:nvSpPr>
        <p:spPr>
          <a:xfrm>
            <a:off x="643468" y="621792"/>
            <a:ext cx="4989890" cy="5413248"/>
          </a:xfrm>
        </p:spPr>
        <p:txBody>
          <a:bodyPr>
            <a:normAutofit/>
          </a:bodyPr>
          <a:lstStyle/>
          <a:p>
            <a:pPr marL="457200">
              <a:spcAft>
                <a:spcPts val="800"/>
              </a:spcAft>
            </a:pPr>
            <a:r>
              <a:rPr lang="hr-HR" sz="3600">
                <a:effectLst/>
                <a:latin typeface="Calibri" panose="020F0502020204030204" pitchFamily="34" charset="0"/>
                <a:ea typeface="Calibri" panose="020F0502020204030204" pitchFamily="34" charset="0"/>
                <a:cs typeface="Times New Roman" panose="02020603050405020304" pitchFamily="18" charset="0"/>
              </a:rPr>
              <a:t>KONJ, PTICA I MRAV</a:t>
            </a:r>
            <a:br>
              <a:rPr lang="hr-HR" sz="3600">
                <a:effectLst/>
                <a:latin typeface="Calibri" panose="020F0502020204030204" pitchFamily="34" charset="0"/>
                <a:ea typeface="Calibri" panose="020F0502020204030204" pitchFamily="34" charset="0"/>
                <a:cs typeface="Times New Roman" panose="02020603050405020304" pitchFamily="18" charset="0"/>
              </a:rPr>
            </a:br>
            <a:endParaRPr lang="hr-HR" sz="3600"/>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zervirano mjesto sadržaja 2">
            <a:extLst>
              <a:ext uri="{FF2B5EF4-FFF2-40B4-BE49-F238E27FC236}">
                <a16:creationId xmlns:a16="http://schemas.microsoft.com/office/drawing/2014/main" id="{BF700937-18DF-492C-8EE7-BB691F42D689}"/>
              </a:ext>
            </a:extLst>
          </p:cNvPr>
          <p:cNvSpPr>
            <a:spLocks noGrp="1"/>
          </p:cNvSpPr>
          <p:nvPr>
            <p:ph idx="1"/>
          </p:nvPr>
        </p:nvSpPr>
        <p:spPr>
          <a:xfrm>
            <a:off x="6096000" y="643466"/>
            <a:ext cx="5452532" cy="5571065"/>
          </a:xfrm>
          <a:noFill/>
        </p:spPr>
        <p:txBody>
          <a:bodyPr anchor="ctr">
            <a:normAutofit/>
          </a:bodyPr>
          <a:lstStyle/>
          <a:p>
            <a:pPr marL="0" indent="0">
              <a:buNone/>
            </a:pPr>
            <a:r>
              <a:rPr lang="hr-HR" sz="1300"/>
              <a:t>	Jednom davno živjeli su u susjedstvu konj, ptica i mrav. </a:t>
            </a:r>
          </a:p>
          <a:p>
            <a:pPr marL="0" indent="0">
              <a:buNone/>
            </a:pPr>
            <a:r>
              <a:rPr lang="hr-HR" sz="1300"/>
              <a:t>Konj upita pticu i mrava – Hoćemo se igrati lovice?</a:t>
            </a:r>
          </a:p>
          <a:p>
            <a:pPr marL="0" indent="0">
              <a:buNone/>
            </a:pPr>
            <a:r>
              <a:rPr lang="hr-HR" sz="1300"/>
              <a:t>Oni veselo odgovore – Hoćemo!</a:t>
            </a:r>
          </a:p>
          <a:p>
            <a:pPr marL="0" indent="0">
              <a:buNone/>
            </a:pPr>
            <a:r>
              <a:rPr lang="hr-HR" sz="1300"/>
              <a:t>Zajedno su se igrali lovice. Mrava su uvijek ulovili ali je bio sretan jer su se zajedno igrali.</a:t>
            </a:r>
          </a:p>
          <a:p>
            <a:pPr marL="0" indent="0">
              <a:buNone/>
            </a:pPr>
            <a:r>
              <a:rPr lang="hr-HR" sz="1300"/>
              <a:t>A onda se dogodilo nešto tužno. Upita mrav konja i pticu – Hoćemo se sada malo igrati skrivača?</a:t>
            </a:r>
          </a:p>
          <a:p>
            <a:pPr marL="0" indent="0">
              <a:buNone/>
            </a:pPr>
            <a:r>
              <a:rPr lang="hr-HR" sz="1300"/>
              <a:t>Oni uglas odgovore -Ne!</a:t>
            </a:r>
          </a:p>
          <a:p>
            <a:pPr marL="0" indent="0">
              <a:buNone/>
            </a:pPr>
            <a:r>
              <a:rPr lang="hr-HR" sz="1300"/>
              <a:t>Mrav zaplače i otrči kući.</a:t>
            </a:r>
          </a:p>
          <a:p>
            <a:pPr marL="0" indent="0">
              <a:buNone/>
            </a:pPr>
            <a:r>
              <a:rPr lang="hr-HR" sz="1300"/>
              <a:t>Mama ga je upitala – Što se dogodilo?</a:t>
            </a:r>
          </a:p>
          <a:p>
            <a:pPr marL="0" indent="0">
              <a:buNone/>
            </a:pPr>
            <a:r>
              <a:rPr lang="hr-HR" sz="1300"/>
              <a:t>Mrav joj je ispričao kako su se lijepo igrali lovice i kako se sada ne žele igrati skrivača.</a:t>
            </a:r>
          </a:p>
          <a:p>
            <a:pPr marL="0" indent="0">
              <a:buNone/>
            </a:pPr>
            <a:r>
              <a:rPr lang="hr-HR" sz="1300"/>
              <a:t>Mama se naljutila, izišla je vani i rekla konju i ptici da to nije lijepo. </a:t>
            </a:r>
          </a:p>
          <a:p>
            <a:pPr marL="0" indent="0">
              <a:buNone/>
            </a:pPr>
            <a:r>
              <a:rPr lang="hr-HR" sz="1300"/>
              <a:t>Bilo im je žao. Prihvatili su prijedlog i nastavili su se igrati skrivača. </a:t>
            </a:r>
          </a:p>
          <a:p>
            <a:pPr marL="0" indent="0">
              <a:buNone/>
            </a:pPr>
            <a:r>
              <a:rPr lang="hr-HR" sz="1300"/>
              <a:t>	Svi su bili sretni.</a:t>
            </a:r>
          </a:p>
          <a:p>
            <a:endParaRPr lang="hr-HR" sz="1300"/>
          </a:p>
          <a:p>
            <a:pPr marL="0" indent="0">
              <a:buNone/>
            </a:pPr>
            <a:r>
              <a:rPr lang="hr-HR" sz="1300"/>
              <a:t>	POUKA: Djeco, birajte igre primjerene svima.</a:t>
            </a:r>
          </a:p>
          <a:p>
            <a:endParaRPr lang="hr-HR" sz="1300"/>
          </a:p>
          <a:p>
            <a:pPr marL="0" indent="0">
              <a:buNone/>
            </a:pPr>
            <a:r>
              <a:rPr lang="hr-HR" sz="1300"/>
              <a:t>							</a:t>
            </a:r>
            <a:r>
              <a:rPr lang="hr-HR" sz="1300" i="1"/>
              <a:t>Mija Semion</a:t>
            </a:r>
          </a:p>
          <a:p>
            <a:endParaRPr lang="hr-HR" sz="1300"/>
          </a:p>
        </p:txBody>
      </p:sp>
    </p:spTree>
    <p:extLst>
      <p:ext uri="{BB962C8B-B14F-4D97-AF65-F5344CB8AC3E}">
        <p14:creationId xmlns:p14="http://schemas.microsoft.com/office/powerpoint/2010/main" val="1518694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11">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22" name="Rectangle 12">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13">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Naslov 1">
            <a:extLst>
              <a:ext uri="{FF2B5EF4-FFF2-40B4-BE49-F238E27FC236}">
                <a16:creationId xmlns:a16="http://schemas.microsoft.com/office/drawing/2014/main" id="{E9403EA9-959C-466F-9388-A4F81E114827}"/>
              </a:ext>
            </a:extLst>
          </p:cNvPr>
          <p:cNvSpPr>
            <a:spLocks noGrp="1"/>
          </p:cNvSpPr>
          <p:nvPr>
            <p:ph type="title"/>
          </p:nvPr>
        </p:nvSpPr>
        <p:spPr>
          <a:xfrm>
            <a:off x="643467" y="321734"/>
            <a:ext cx="10905066" cy="1135737"/>
          </a:xfrm>
        </p:spPr>
        <p:txBody>
          <a:bodyPr>
            <a:normAutofit/>
          </a:bodyPr>
          <a:lstStyle/>
          <a:p>
            <a:pPr marL="457200">
              <a:spcAft>
                <a:spcPts val="800"/>
              </a:spcAft>
            </a:pPr>
            <a:r>
              <a:rPr lang="hr-HR" sz="3600">
                <a:effectLst/>
                <a:latin typeface="Calibri" panose="020F0502020204030204" pitchFamily="34" charset="0"/>
                <a:ea typeface="Calibri" panose="020F0502020204030204" pitchFamily="34" charset="0"/>
                <a:cs typeface="Times New Roman" panose="02020603050405020304" pitchFamily="18" charset="0"/>
              </a:rPr>
              <a:t>VUK, LISICA I NOGOMET</a:t>
            </a:r>
            <a:br>
              <a:rPr lang="hr-HR" sz="3600">
                <a:effectLst/>
                <a:latin typeface="Calibri" panose="020F0502020204030204" pitchFamily="34" charset="0"/>
                <a:ea typeface="Calibri" panose="020F0502020204030204" pitchFamily="34" charset="0"/>
                <a:cs typeface="Times New Roman" panose="02020603050405020304" pitchFamily="18" charset="0"/>
              </a:rPr>
            </a:br>
            <a:endParaRPr lang="hr-HR" sz="3600"/>
          </a:p>
        </p:txBody>
      </p:sp>
      <p:pic>
        <p:nvPicPr>
          <p:cNvPr id="5" name="Slika 4">
            <a:extLst>
              <a:ext uri="{FF2B5EF4-FFF2-40B4-BE49-F238E27FC236}">
                <a16:creationId xmlns:a16="http://schemas.microsoft.com/office/drawing/2014/main" id="{AED0577A-3A7B-4688-A229-9849C2A2A3F5}"/>
              </a:ext>
            </a:extLst>
          </p:cNvPr>
          <p:cNvPicPr>
            <a:picLocks noChangeAspect="1"/>
          </p:cNvPicPr>
          <p:nvPr/>
        </p:nvPicPr>
        <p:blipFill>
          <a:blip r:embed="rId2"/>
          <a:stretch>
            <a:fillRect/>
          </a:stretch>
        </p:blipFill>
        <p:spPr>
          <a:xfrm>
            <a:off x="643467" y="1782981"/>
            <a:ext cx="6253214" cy="2626349"/>
          </a:xfrm>
          <a:prstGeom prst="rect">
            <a:avLst/>
          </a:prstGeom>
        </p:spPr>
      </p:pic>
      <p:sp>
        <p:nvSpPr>
          <p:cNvPr id="3" name="Rezervirano mjesto sadržaja 2">
            <a:extLst>
              <a:ext uri="{FF2B5EF4-FFF2-40B4-BE49-F238E27FC236}">
                <a16:creationId xmlns:a16="http://schemas.microsoft.com/office/drawing/2014/main" id="{61536C49-2248-46D6-B14D-B92B9FEB6622}"/>
              </a:ext>
            </a:extLst>
          </p:cNvPr>
          <p:cNvSpPr>
            <a:spLocks noGrp="1"/>
          </p:cNvSpPr>
          <p:nvPr>
            <p:ph idx="1"/>
          </p:nvPr>
        </p:nvSpPr>
        <p:spPr>
          <a:xfrm>
            <a:off x="7544052" y="1782981"/>
            <a:ext cx="4004479" cy="4393982"/>
          </a:xfrm>
        </p:spPr>
        <p:txBody>
          <a:bodyPr>
            <a:normAutofit/>
          </a:bodyPr>
          <a:lstStyle/>
          <a:p>
            <a:pPr marL="0" indent="0">
              <a:buNone/>
            </a:pPr>
            <a:r>
              <a:rPr lang="hr-HR" sz="2000"/>
              <a:t>	Vuk i lisica su igrali nogomet. Vuk je zabio gol lisici. Lisica se naljutila. Htjela je pobijediti no to se nije dogodilo. Vuk je pobijedio. Lisica je bila jako ljuta. Htjela se potući. I potukli su se. Vuk je pobijedio i pojeo je lisicu.</a:t>
            </a:r>
          </a:p>
          <a:p>
            <a:endParaRPr lang="hr-HR" sz="2000"/>
          </a:p>
          <a:p>
            <a:pPr marL="0" indent="0">
              <a:buNone/>
            </a:pPr>
            <a:r>
              <a:rPr lang="hr-HR" sz="2000"/>
              <a:t>	POUKA: Treba znati kada odustati na vrijeme.</a:t>
            </a:r>
          </a:p>
          <a:p>
            <a:endParaRPr lang="hr-HR" sz="2000"/>
          </a:p>
          <a:p>
            <a:pPr marL="457200" lvl="1" indent="0">
              <a:buNone/>
            </a:pPr>
            <a:r>
              <a:rPr lang="hr-HR" sz="2000"/>
              <a:t>							</a:t>
            </a:r>
            <a:r>
              <a:rPr lang="hr-HR" sz="2000" i="1"/>
              <a:t>Neo Peti</a:t>
            </a:r>
          </a:p>
          <a:p>
            <a:endParaRPr lang="hr-HR" sz="2000"/>
          </a:p>
        </p:txBody>
      </p:sp>
      <p:grpSp>
        <p:nvGrpSpPr>
          <p:cNvPr id="24" name="Group 15">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5" name="Isosceles Triangle 16">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7">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36473766"/>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1510</Words>
  <Application>Microsoft Office PowerPoint</Application>
  <PresentationFormat>Široki zaslon</PresentationFormat>
  <Paragraphs>103</Paragraphs>
  <Slides>13</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13</vt:i4>
      </vt:variant>
    </vt:vector>
  </HeadingPairs>
  <TitlesOfParts>
    <vt:vector size="17" baseType="lpstr">
      <vt:lpstr>Arial</vt:lpstr>
      <vt:lpstr>Calibri</vt:lpstr>
      <vt:lpstr>Calibri Light</vt:lpstr>
      <vt:lpstr>Tema sustava Office</vt:lpstr>
      <vt:lpstr>BASNE</vt:lpstr>
      <vt:lpstr>JURI, JURI! U ŠKOLU! </vt:lpstr>
      <vt:lpstr>SUNAŠCE I VJETRIĆ </vt:lpstr>
      <vt:lpstr>VUK I LISICA </vt:lpstr>
      <vt:lpstr>SOVA I MAGARAC </vt:lpstr>
      <vt:lpstr>LISICA I ZEC </vt:lpstr>
      <vt:lpstr>VUK I VJEVERICA </vt:lpstr>
      <vt:lpstr>KONJ, PTICA I MRAV </vt:lpstr>
      <vt:lpstr>VUK, LISICA I NOGOMET </vt:lpstr>
      <vt:lpstr>VRANA I SLAVUJ </vt:lpstr>
      <vt:lpstr>Basna o Suncu i Kiši </vt:lpstr>
      <vt:lpstr>ZEC I JEŽ </vt:lpstr>
      <vt:lpstr>Basne su napisali i ilustrirali učenici trećih razreda produženoga boravka  OŠ Čavle.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BASNE</dc:title>
  <dc:creator>Ivana Brdar</dc:creator>
  <cp:lastModifiedBy>Ivana Brdar</cp:lastModifiedBy>
  <cp:revision>5</cp:revision>
  <dcterms:created xsi:type="dcterms:W3CDTF">2021-10-19T07:11:09Z</dcterms:created>
  <dcterms:modified xsi:type="dcterms:W3CDTF">2021-10-26T07:59:47Z</dcterms:modified>
</cp:coreProperties>
</file>